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0" r:id="rId2"/>
    <p:sldId id="349" r:id="rId3"/>
    <p:sldId id="347" r:id="rId4"/>
    <p:sldId id="34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8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AD202-7742-6EE8-C2AB-0523BA20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ED43E6-3B36-E8C9-721A-65BA3E5D3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314F96-AD26-0EFE-F11F-6A70256A5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2D252-2FFE-9167-B579-951644D74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109A3-D52E-27DA-7749-B2C64824B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67110BA-83FF-0863-1BBE-8D74925FFF77}"/>
              </a:ext>
            </a:extLst>
          </p:cNvPr>
          <p:cNvGrpSpPr/>
          <p:nvPr userDrawn="1"/>
        </p:nvGrpSpPr>
        <p:grpSpPr>
          <a:xfrm>
            <a:off x="1846371" y="1987723"/>
            <a:ext cx="1171575" cy="1171575"/>
            <a:chOff x="2590798" y="5062446"/>
            <a:chExt cx="1171575" cy="1171575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3BA190E-0218-DF91-D3F1-274D72EF6480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9" name="Graphic 8" descr="Badge Tick with solid fill">
              <a:extLst>
                <a:ext uri="{FF2B5EF4-FFF2-40B4-BE49-F238E27FC236}">
                  <a16:creationId xmlns:a16="http://schemas.microsoft.com/office/drawing/2014/main" id="{B976AEC5-12EB-3A34-A853-4D8B1435C4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3F4C392-1E27-A50D-8BA7-ECCF0DC58703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E3E3D4B-238C-4046-5B52-2EFBEAF5D4C6}"/>
              </a:ext>
            </a:extLst>
          </p:cNvPr>
          <p:cNvGrpSpPr/>
          <p:nvPr userDrawn="1"/>
        </p:nvGrpSpPr>
        <p:grpSpPr>
          <a:xfrm>
            <a:off x="1524000" y="1600200"/>
            <a:ext cx="1676724" cy="2031325"/>
            <a:chOff x="269571" y="1460949"/>
            <a:chExt cx="1676724" cy="203132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E6A6BAC-56B6-6EF9-3A02-B0F921273568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3FD905A-138B-FE3E-A831-3173EC5E1170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9857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BF718-F2B7-79DD-CE70-3F722847A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BFD6E0-4DB1-72D6-3813-80565D8B36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21768-28F4-C680-62D4-0C6E03FB2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6F42D-FAA4-4571-E74E-13E2A9658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07633-0BD7-3920-9C04-C4DAB73C9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69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FC0224-878C-2B0E-578D-08E2600DB3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9A75C7-9913-B330-3FFE-9C01921BAA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DA783-FFC8-4F33-BF8B-258C1C176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1423D-AD50-0E59-FCE4-A1454DCE5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19609-CD3C-DE00-CAB8-76E749368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3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521C5FF-F15C-DCD3-94FA-D6E53454E18F}"/>
              </a:ext>
            </a:extLst>
          </p:cNvPr>
          <p:cNvSpPr/>
          <p:nvPr userDrawn="1"/>
        </p:nvSpPr>
        <p:spPr>
          <a:xfrm>
            <a:off x="-8742" y="6724003"/>
            <a:ext cx="12200741" cy="133998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1E8A4B-9545-C415-175A-2C4A8D688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041C2-354C-251E-7D62-1FFA91B1B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FCB11-6C91-0DAD-DE19-F159BA9A7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2C1E6-BC0A-79FE-45EE-523975DF0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A7E4D-5FC2-8F7E-3D1C-FB4D95835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57F756BD-3C04-98AA-75B1-1FA71FE37A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337" y="6149535"/>
            <a:ext cx="2976577" cy="892552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 descr="A picture containing company name&#10;&#10;Description automatically generated">
            <a:extLst>
              <a:ext uri="{FF2B5EF4-FFF2-40B4-BE49-F238E27FC236}">
                <a16:creationId xmlns:a16="http://schemas.microsoft.com/office/drawing/2014/main" id="{FAB03896-005F-AB2C-2BCF-BDE62B8B249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9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062" y="5687083"/>
            <a:ext cx="1248126" cy="12481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B30BAED-931F-163F-DD5E-7168BA0B810D}"/>
              </a:ext>
            </a:extLst>
          </p:cNvPr>
          <p:cNvSpPr/>
          <p:nvPr userDrawn="1"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CCA915B-642E-0A10-FACC-C9B280A4D34D}"/>
              </a:ext>
            </a:extLst>
          </p:cNvPr>
          <p:cNvGrpSpPr/>
          <p:nvPr userDrawn="1"/>
        </p:nvGrpSpPr>
        <p:grpSpPr>
          <a:xfrm>
            <a:off x="467655" y="387523"/>
            <a:ext cx="1171575" cy="1171575"/>
            <a:chOff x="2590798" y="5062446"/>
            <a:chExt cx="1171575" cy="1171575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0FED1B8-D1C4-DCC2-5681-D78F3D16D4CA}"/>
                </a:ext>
              </a:extLst>
            </p:cNvPr>
            <p:cNvSpPr/>
            <p:nvPr/>
          </p:nvSpPr>
          <p:spPr>
            <a:xfrm>
              <a:off x="2628900" y="5086349"/>
              <a:ext cx="1095375" cy="1095375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48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1"/>
              <a:tileRect/>
            </a:gradFill>
            <a:ln>
              <a:noFill/>
            </a:ln>
            <a:effectLst>
              <a:glow rad="101600">
                <a:schemeClr val="accent4">
                  <a:lumMod val="60000"/>
                  <a:lumOff val="40000"/>
                  <a:alpha val="17000"/>
                </a:schemeClr>
              </a:glow>
              <a:outerShdw blurRad="317500" dist="114300" dir="10800000" algn="r" rotWithShape="0">
                <a:prstClr val="black">
                  <a:alpha val="27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accent4">
                    <a:lumMod val="50000"/>
                  </a:schemeClr>
                </a:solidFill>
                <a:latin typeface="Impact" panose="020B0806030902050204" pitchFamily="34" charset="0"/>
              </a:endParaRPr>
            </a:p>
          </p:txBody>
        </p:sp>
        <p:pic>
          <p:nvPicPr>
            <p:cNvPr id="13" name="Graphic 12" descr="Badge Tick with solid fill">
              <a:extLst>
                <a:ext uri="{FF2B5EF4-FFF2-40B4-BE49-F238E27FC236}">
                  <a16:creationId xmlns:a16="http://schemas.microsoft.com/office/drawing/2014/main" id="{41EAF462-CF39-CE00-C55F-B4975EADD3C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590798" y="5062446"/>
              <a:ext cx="1171575" cy="1171575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0054356-D5A3-C2E9-5F05-85C10E6F6A5D}"/>
                </a:ext>
              </a:extLst>
            </p:cNvPr>
            <p:cNvSpPr/>
            <p:nvPr/>
          </p:nvSpPr>
          <p:spPr>
            <a:xfrm>
              <a:off x="2667473" y="5372426"/>
              <a:ext cx="1018227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en-US" sz="2800" b="1" cap="none" spc="0" dirty="0">
                  <a:ln/>
                  <a:solidFill>
                    <a:schemeClr val="bg1">
                      <a:lumMod val="8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RISE</a:t>
              </a:r>
              <a:r>
                <a:rPr lang="en-US" sz="2800" b="1" cap="none" spc="0" dirty="0">
                  <a:ln/>
                  <a:solidFill>
                    <a:schemeClr val="bg1">
                      <a:lumMod val="75000"/>
                    </a:schemeClr>
                  </a:solidFill>
                  <a:effectLst>
                    <a:outerShdw blurRad="190500" dist="203200" dir="5400000" sx="94000" sy="94000" algn="ctr" rotWithShape="0">
                      <a:srgbClr val="000000">
                        <a:alpha val="39000"/>
                      </a:srgbClr>
                    </a:outerShdw>
                  </a:effectLst>
                  <a:latin typeface="Impact" panose="020B0806030902050204" pitchFamily="34" charset="0"/>
                </a:rPr>
                <a:t> 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1BB068E-6AE0-2909-0A4B-45856EE2FB33}"/>
              </a:ext>
            </a:extLst>
          </p:cNvPr>
          <p:cNvGrpSpPr/>
          <p:nvPr userDrawn="1"/>
        </p:nvGrpSpPr>
        <p:grpSpPr>
          <a:xfrm>
            <a:off x="145284" y="0"/>
            <a:ext cx="1676724" cy="2031325"/>
            <a:chOff x="269571" y="1460949"/>
            <a:chExt cx="1676724" cy="2031325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38D6002-84C8-626B-DC58-3CCA5F4BF177}"/>
                </a:ext>
              </a:extLst>
            </p:cNvPr>
            <p:cNvSpPr txBox="1"/>
            <p:nvPr/>
          </p:nvSpPr>
          <p:spPr>
            <a:xfrm>
              <a:off x="269571" y="1460949"/>
              <a:ext cx="322371" cy="2031325"/>
            </a:xfrm>
            <a:prstGeom prst="rect">
              <a:avLst/>
            </a:prstGeom>
            <a:noFill/>
            <a:effectLst>
              <a:outerShdw blurRad="50800" dist="38100" dir="10800000" algn="r" rotWithShape="0">
                <a:schemeClr val="accent4">
                  <a:lumMod val="50000"/>
                  <a:alpha val="40000"/>
                </a:schemeClr>
              </a:outerShdw>
            </a:effectLst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RISE</a:t>
              </a:r>
            </a:p>
            <a:p>
              <a:pPr algn="ctr"/>
              <a:r>
                <a:rPr lang="en-US" dirty="0">
                  <a:solidFill>
                    <a:schemeClr val="accent4"/>
                  </a:solidFill>
                  <a:latin typeface="Copperplate Gothic Bold" panose="020E0705020206020404" pitchFamily="34" charset="0"/>
                </a:rPr>
                <a:t>  UP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F183986-AC02-9785-3902-7F5677D668AE}"/>
                </a:ext>
              </a:extLst>
            </p:cNvPr>
            <p:cNvSpPr txBox="1"/>
            <p:nvPr/>
          </p:nvSpPr>
          <p:spPr>
            <a:xfrm>
              <a:off x="484485" y="1505183"/>
              <a:ext cx="14618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>
                  <a:solidFill>
                    <a:srgbClr val="FFC000"/>
                  </a:solidFill>
                </a:rPr>
                <a:t>ESULT PLANNING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164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49049-1CE9-B2D2-9CB9-5CDEBC8FA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75E29-5AE3-EED1-A0AC-D1240E329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DB41B-9A3A-73D6-EDD2-C29F69CBC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6D531-7D11-DF8C-C02D-DDB998D70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0C021-2A61-D0ED-7F73-B18039B8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2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EDEEE-5418-F5C5-EC3D-DC6E90BB2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63BCA-9600-7504-908D-F24BDC3199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1BD12D-6032-5A94-6A91-6B1BE6B90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37B69D-7CC7-650F-BCBB-1A158022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B98BCC-7F69-F0B8-C7C0-61DDC50E5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23378-F07F-669D-C454-B50FAEE7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61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269E3-E609-7633-1F49-41C7AC2ED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A94FC-0437-47FF-AEF3-E91FAED80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5798CB-841D-8E7E-412C-8F41F5424F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56CC8D-880E-7DED-10AF-36BCF719EA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8EA5C4-F92A-E777-3642-D6FF9CC48E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B1CFC5-FECF-D51F-8AC4-9703DBD6F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760B50-C67C-C5EF-05EB-DCBC65D15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7BECE7-0B97-1E34-AD13-D7E0DBCD3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36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B7952-D9AA-B6E7-9CAA-D8E334D3B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9FD548-1E9D-9258-1D69-400F5CC06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68EC5B-E70C-42DB-2DC3-384FE97A6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CE6BB4-A161-DCAE-8A6B-DFB5F13EF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861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7017C9-5DF7-DC5E-6075-47D225DC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91E744-3915-451C-2E63-0960CB86E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B91ED-8133-3BD6-D70C-73F8E392B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16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1CF3B-34AE-7836-BC90-91DAD48DE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1097F-919F-FEB5-D40F-7D309F849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6B272E-2589-91E6-1428-E4BA7D4CE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805193-49F3-F557-38DC-890F9B622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D5A1-03A8-5694-2BAF-7B5974A4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2696C0-6D7D-90FF-BB33-E3D31C194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20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BEE8B-4B76-B791-4D4B-744B51027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DC81C5-6600-318D-8240-732E7EA0B5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13245-7FD0-7464-1AE1-95ABDBB32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FC7B3-89D3-3520-5549-5D251B475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58DA4-B486-2DB2-BC7E-7F79AB3AF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40B71-D7BE-F5CF-0F2C-CCC4C90C1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51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EEF946-7276-A082-83F6-3A03FEB55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34976-B03B-1A3F-86D0-424E954E5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FBB9D3-B11E-CB03-80F9-4EEB41C8F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79894-C691-47EC-93E3-2E21831E9944}" type="datetimeFigureOut">
              <a:rPr lang="en-US" smtClean="0"/>
              <a:t>8/26/2022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FBE12-1150-34DE-D908-1A1AE51704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3E9F4-8318-FB77-E3E9-1AB68068FA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F6DBA-D209-4B69-8720-0AA8CE152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48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7D57A-AE6A-1577-79B6-96B3949971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Arial Black" panose="020B0A04020102020204" pitchFamily="34" charset="0"/>
              </a:rPr>
              <a:t>RISE 1_4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6836B-C0FA-38B7-6838-22E8CCCC4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8696" y="3602038"/>
            <a:ext cx="9448800" cy="1655762"/>
          </a:xfrm>
        </p:spPr>
        <p:txBody>
          <a:bodyPr/>
          <a:lstStyle/>
          <a:p>
            <a:r>
              <a:rPr lang="en-US" dirty="0"/>
              <a:t>DAY 4 – CHANGE &amp; CONTINUOUS IMPROVEMENT THE MILLIONAIRE WAY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3400AD-AA2A-238C-AE6C-58CDB4D2B574}"/>
              </a:ext>
            </a:extLst>
          </p:cNvPr>
          <p:cNvSpPr txBox="1"/>
          <p:nvPr/>
        </p:nvSpPr>
        <p:spPr>
          <a:xfrm>
            <a:off x="490537" y="5135472"/>
            <a:ext cx="6309758" cy="92333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WHAT IS CHANGE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EPIC MODEL &amp; RIOT METHODOLOGY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2"/>
                </a:solidFill>
              </a:rPr>
              <a:t>3M STRATEGY USING TIB | TOB | SOM</a:t>
            </a:r>
          </a:p>
        </p:txBody>
      </p:sp>
    </p:spTree>
    <p:extLst>
      <p:ext uri="{BB962C8B-B14F-4D97-AF65-F5344CB8AC3E}">
        <p14:creationId xmlns:p14="http://schemas.microsoft.com/office/powerpoint/2010/main" val="3658028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MGMT THE MILLIONAIRE WAY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ENGINEERING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Growth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624237E-81E7-1CFD-5983-96158B30D6AF}"/>
              </a:ext>
            </a:extLst>
          </p:cNvPr>
          <p:cNvSpPr/>
          <p:nvPr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1B5DC4F-BB36-E3D7-C37E-12FF36046A69}"/>
              </a:ext>
            </a:extLst>
          </p:cNvPr>
          <p:cNvSpPr/>
          <p:nvPr/>
        </p:nvSpPr>
        <p:spPr>
          <a:xfrm>
            <a:off x="1650506" y="34739"/>
            <a:ext cx="101812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200" b="1" spc="3000" dirty="0">
                <a:ln/>
                <a:solidFill>
                  <a:schemeClr val="accent4"/>
                </a:solidFill>
              </a:rPr>
              <a:t>MILLIONAIRE  MINDSET</a:t>
            </a:r>
            <a:endParaRPr lang="en-US" sz="1200" b="1" cap="none" spc="300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E78601-A449-580C-BE6C-C8FCE0BCC83F}"/>
              </a:ext>
            </a:extLst>
          </p:cNvPr>
          <p:cNvSpPr txBox="1"/>
          <p:nvPr/>
        </p:nvSpPr>
        <p:spPr>
          <a:xfrm>
            <a:off x="1846947" y="798885"/>
            <a:ext cx="11715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DAY 4 :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0C08EB-3E76-5C00-E649-EC2B290216F2}"/>
              </a:ext>
            </a:extLst>
          </p:cNvPr>
          <p:cNvSpPr txBox="1"/>
          <p:nvPr/>
        </p:nvSpPr>
        <p:spPr>
          <a:xfrm>
            <a:off x="2791333" y="788644"/>
            <a:ext cx="5748985" cy="36933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CHANGE | EPIC | RIOT | TIB | TOB | SOM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48CAD2C-75E6-868E-526A-7CF85B6EAB1A}"/>
              </a:ext>
            </a:extLst>
          </p:cNvPr>
          <p:cNvSpPr txBox="1"/>
          <p:nvPr/>
        </p:nvSpPr>
        <p:spPr>
          <a:xfrm>
            <a:off x="887394" y="2366777"/>
            <a:ext cx="1130460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202124"/>
                </a:solidFill>
                <a:latin typeface="arial" panose="020B0604020202020204" pitchFamily="34" charset="0"/>
              </a:rPr>
              <a:t>Transformational change 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doesn’t focus on a few discrete, well-defined shifts, but rather on a portfolio of initiatives, which are interdependent or intersecting to meet the larger strategic goal.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03286A-B58C-45CE-0479-EC5C0E6D4A9D}"/>
              </a:ext>
            </a:extLst>
          </p:cNvPr>
          <p:cNvSpPr txBox="1"/>
          <p:nvPr/>
        </p:nvSpPr>
        <p:spPr>
          <a:xfrm>
            <a:off x="870981" y="1617791"/>
            <a:ext cx="111408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Change management </a:t>
            </a:r>
            <a:r>
              <a:rPr lang="en-US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is a systematic approach to dealing with the transition and </a:t>
            </a:r>
            <a:r>
              <a:rPr lang="en-US" dirty="0">
                <a:solidFill>
                  <a:srgbClr val="202124"/>
                </a:solidFill>
                <a:latin typeface="arial" panose="020B0604020202020204" pitchFamily="34" charset="0"/>
              </a:rPr>
              <a:t>discrete </a:t>
            </a:r>
            <a:r>
              <a:rPr lang="en-US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changes to achieve short-term goals.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11EB25-5754-6EEC-FE64-CE6616E7F7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62" y="3038806"/>
            <a:ext cx="4087906" cy="34905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48040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A2ED0EE-047B-0408-DB44-C1B70CA5A37E}"/>
              </a:ext>
            </a:extLst>
          </p:cNvPr>
          <p:cNvSpPr/>
          <p:nvPr/>
        </p:nvSpPr>
        <p:spPr>
          <a:xfrm>
            <a:off x="1344706" y="3124592"/>
            <a:ext cx="2861534" cy="1511954"/>
          </a:xfrm>
          <a:prstGeom prst="roundRect">
            <a:avLst/>
          </a:prstGeom>
          <a:ln/>
          <a:effectLst>
            <a:reflection blurRad="6350" stA="52000" endA="300" endPos="350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MGMT THE MILLIONAIRE WAY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ENGINEERING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Growth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624237E-81E7-1CFD-5983-96158B30D6AF}"/>
              </a:ext>
            </a:extLst>
          </p:cNvPr>
          <p:cNvSpPr/>
          <p:nvPr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1B5DC4F-BB36-E3D7-C37E-12FF36046A69}"/>
              </a:ext>
            </a:extLst>
          </p:cNvPr>
          <p:cNvSpPr/>
          <p:nvPr/>
        </p:nvSpPr>
        <p:spPr>
          <a:xfrm>
            <a:off x="1650506" y="34739"/>
            <a:ext cx="101812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200" b="1" spc="3000" dirty="0">
                <a:ln/>
                <a:solidFill>
                  <a:schemeClr val="accent4"/>
                </a:solidFill>
              </a:rPr>
              <a:t>MILLIONAIRE  MINDSET</a:t>
            </a:r>
            <a:endParaRPr lang="en-US" sz="1200" b="1" cap="none" spc="300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E78601-A449-580C-BE6C-C8FCE0BCC83F}"/>
              </a:ext>
            </a:extLst>
          </p:cNvPr>
          <p:cNvSpPr txBox="1"/>
          <p:nvPr/>
        </p:nvSpPr>
        <p:spPr>
          <a:xfrm>
            <a:off x="1846947" y="798885"/>
            <a:ext cx="11715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DAY 4 :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0C08EB-3E76-5C00-E649-EC2B290216F2}"/>
              </a:ext>
            </a:extLst>
          </p:cNvPr>
          <p:cNvSpPr txBox="1"/>
          <p:nvPr/>
        </p:nvSpPr>
        <p:spPr>
          <a:xfrm>
            <a:off x="2791333" y="788644"/>
            <a:ext cx="5748985" cy="36933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CHANGE | EPIC | RIOT | TIB | TOB | SOM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03286A-B58C-45CE-0479-EC5C0E6D4A9D}"/>
              </a:ext>
            </a:extLst>
          </p:cNvPr>
          <p:cNvSpPr txBox="1"/>
          <p:nvPr/>
        </p:nvSpPr>
        <p:spPr>
          <a:xfrm>
            <a:off x="0" y="1617791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TRANSFORMATION USING EPIC FRAMEWORK  and applying RIOT Methodology</a:t>
            </a:r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150C728C-158F-E405-DF7B-772C5387AD77}"/>
              </a:ext>
            </a:extLst>
          </p:cNvPr>
          <p:cNvGrpSpPr>
            <a:grpSpLocks/>
          </p:cNvGrpSpPr>
          <p:nvPr/>
        </p:nvGrpSpPr>
        <p:grpSpPr bwMode="auto">
          <a:xfrm>
            <a:off x="4450001" y="2329131"/>
            <a:ext cx="6716283" cy="3347360"/>
            <a:chOff x="-5671" y="-12192"/>
            <a:chExt cx="5256845" cy="2816352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F57514DE-F9E3-3A6F-45AC-643D5D0996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5671" y="-12192"/>
              <a:ext cx="5256845" cy="2816352"/>
              <a:chOff x="-5671" y="-12192"/>
              <a:chExt cx="5256845" cy="2816352"/>
            </a:xfrm>
          </p:grpSpPr>
          <p:pic>
            <p:nvPicPr>
              <p:cNvPr id="25" name="Diagram 42">
                <a:extLst>
                  <a:ext uri="{FF2B5EF4-FFF2-40B4-BE49-F238E27FC236}">
                    <a16:creationId xmlns:a16="http://schemas.microsoft.com/office/drawing/2014/main" id="{8D0A9695-168A-B6C3-B4BB-C91560FD1415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2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-5671" y="-12192"/>
                <a:ext cx="5256845" cy="2816352"/>
              </a:xfrm>
              <a:prstGeom prst="roundRect">
                <a:avLst>
                  <a:gd name="adj" fmla="val 8594"/>
                </a:avLst>
              </a:prstGeom>
              <a:solidFill>
                <a:srgbClr val="FFFFFF">
                  <a:shade val="85000"/>
                </a:srgbClr>
              </a:solidFill>
              <a:ln>
                <a:noFill/>
              </a:ln>
              <a:effectLst>
                <a:reflection blurRad="12700" stA="38000" endPos="28000" dist="5000" dir="5400000" sy="-100000" algn="bl" rotWithShape="0"/>
              </a:effectLst>
            </p:spPr>
          </p:pic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EFAF2B27-2C2F-3E8A-E6F9-0D990A46DC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5244631" cy="2799296"/>
              </a:xfrm>
              <a:prstGeom prst="rect">
                <a:avLst/>
              </a:prstGeom>
              <a:noFill/>
              <a:ln w="12700" algn="ctr">
                <a:solidFill>
                  <a:schemeClr val="accent1">
                    <a:lumMod val="50000"/>
                    <a:lumOff val="0"/>
                  </a:schemeClr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20" name="Arrow: Right 19">
              <a:extLst>
                <a:ext uri="{FF2B5EF4-FFF2-40B4-BE49-F238E27FC236}">
                  <a16:creationId xmlns:a16="http://schemas.microsoft.com/office/drawing/2014/main" id="{0054A6F7-F4B5-0EBC-35F4-5CBAB7F474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4713" y="868401"/>
              <a:ext cx="239697" cy="182962"/>
            </a:xfrm>
            <a:prstGeom prst="rightArrow">
              <a:avLst>
                <a:gd name="adj1" fmla="val 50000"/>
                <a:gd name="adj2" fmla="val 50002"/>
              </a:avLst>
            </a:prstGeom>
            <a:solidFill>
              <a:schemeClr val="dk1">
                <a:lumMod val="100000"/>
                <a:lumOff val="0"/>
              </a:schemeClr>
            </a:solidFill>
            <a:ln w="12700" algn="ctr">
              <a:solidFill>
                <a:schemeClr val="dk1">
                  <a:lumMod val="5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Arrow: Right 22">
              <a:extLst>
                <a:ext uri="{FF2B5EF4-FFF2-40B4-BE49-F238E27FC236}">
                  <a16:creationId xmlns:a16="http://schemas.microsoft.com/office/drawing/2014/main" id="{EE2CF25E-63D9-4B85-9D79-202F199A4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01826" y="868401"/>
              <a:ext cx="239697" cy="182962"/>
            </a:xfrm>
            <a:prstGeom prst="rightArrow">
              <a:avLst>
                <a:gd name="adj1" fmla="val 50000"/>
                <a:gd name="adj2" fmla="val 50002"/>
              </a:avLst>
            </a:prstGeom>
            <a:solidFill>
              <a:schemeClr val="dk1">
                <a:lumMod val="100000"/>
                <a:lumOff val="0"/>
              </a:schemeClr>
            </a:solidFill>
            <a:ln w="12700" algn="ctr">
              <a:solidFill>
                <a:schemeClr val="dk1">
                  <a:lumMod val="5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4" name="Arrow: Right 23">
              <a:extLst>
                <a:ext uri="{FF2B5EF4-FFF2-40B4-BE49-F238E27FC236}">
                  <a16:creationId xmlns:a16="http://schemas.microsoft.com/office/drawing/2014/main" id="{9FE6EA45-5DA0-53D3-36C4-17C3CF428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3228" y="868401"/>
              <a:ext cx="239697" cy="182962"/>
            </a:xfrm>
            <a:prstGeom prst="rightArrow">
              <a:avLst>
                <a:gd name="adj1" fmla="val 50000"/>
                <a:gd name="adj2" fmla="val 50002"/>
              </a:avLst>
            </a:prstGeom>
            <a:solidFill>
              <a:schemeClr val="dk1">
                <a:lumMod val="100000"/>
                <a:lumOff val="0"/>
              </a:schemeClr>
            </a:solidFill>
            <a:ln w="12700" algn="ctr">
              <a:solidFill>
                <a:schemeClr val="dk1">
                  <a:lumMod val="5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82FC30A8-4492-8084-0928-834557439672}"/>
              </a:ext>
            </a:extLst>
          </p:cNvPr>
          <p:cNvSpPr txBox="1"/>
          <p:nvPr/>
        </p:nvSpPr>
        <p:spPr>
          <a:xfrm>
            <a:off x="1430490" y="3252903"/>
            <a:ext cx="27216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ORGANIZATION CHANGE 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Human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Technology Change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E.g., Digitalization</a:t>
            </a:r>
          </a:p>
        </p:txBody>
      </p:sp>
    </p:spTree>
    <p:extLst>
      <p:ext uri="{BB962C8B-B14F-4D97-AF65-F5344CB8AC3E}">
        <p14:creationId xmlns:p14="http://schemas.microsoft.com/office/powerpoint/2010/main" val="203482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B323F3C-6CAF-0B14-464F-E6356D61AF10}"/>
              </a:ext>
            </a:extLst>
          </p:cNvPr>
          <p:cNvSpPr txBox="1"/>
          <p:nvPr/>
        </p:nvSpPr>
        <p:spPr>
          <a:xfrm>
            <a:off x="1860110" y="394001"/>
            <a:ext cx="10106989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Impact" panose="020B0806030902050204" pitchFamily="34" charset="0"/>
              </a:rPr>
              <a:t>DIGITAL BUSINESS ENGINEERING &amp; GROWTH PLANNING:	</a:t>
            </a:r>
            <a:r>
              <a:rPr lang="en-US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MGMT THE MILLIONAIRE WAY</a:t>
            </a:r>
            <a:endParaRPr lang="en-US" sz="20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ENGINEERING</a:t>
            </a:r>
          </a:p>
          <a:p>
            <a:pPr algn="r"/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Digital Business Growth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27E98B2-4827-83B3-391D-122415FD9990}"/>
              </a:ext>
            </a:extLst>
          </p:cNvPr>
          <p:cNvCxnSpPr>
            <a:cxnSpLocks/>
          </p:cNvCxnSpPr>
          <p:nvPr/>
        </p:nvCxnSpPr>
        <p:spPr>
          <a:xfrm>
            <a:off x="1952402" y="1296048"/>
            <a:ext cx="10014697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8A835D9-0CC7-F58E-F104-5D4CBD4AD2CF}"/>
              </a:ext>
            </a:extLst>
          </p:cNvPr>
          <p:cNvCxnSpPr>
            <a:cxnSpLocks/>
          </p:cNvCxnSpPr>
          <p:nvPr/>
        </p:nvCxnSpPr>
        <p:spPr>
          <a:xfrm>
            <a:off x="1952402" y="258290"/>
            <a:ext cx="1001469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0624237E-81E7-1CFD-5983-96158B30D6AF}"/>
              </a:ext>
            </a:extLst>
          </p:cNvPr>
          <p:cNvSpPr/>
          <p:nvPr/>
        </p:nvSpPr>
        <p:spPr>
          <a:xfrm>
            <a:off x="11166284" y="5821630"/>
            <a:ext cx="983152" cy="102968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8925235"/>
              </a:avLst>
            </a:prstTxWarp>
            <a:spAutoFit/>
          </a:bodyPr>
          <a:lstStyle/>
          <a:p>
            <a:pPr algn="ctr"/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BUSINESS</a:t>
            </a:r>
            <a:r>
              <a:rPr lang="en-US" sz="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HUB</a:t>
            </a:r>
            <a:endParaRPr lang="en-US" sz="800" b="1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1B5DC4F-BB36-E3D7-C37E-12FF36046A69}"/>
              </a:ext>
            </a:extLst>
          </p:cNvPr>
          <p:cNvSpPr/>
          <p:nvPr/>
        </p:nvSpPr>
        <p:spPr>
          <a:xfrm>
            <a:off x="1650506" y="34739"/>
            <a:ext cx="101812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1200" b="1" spc="3000" dirty="0">
                <a:ln/>
                <a:solidFill>
                  <a:schemeClr val="accent4"/>
                </a:solidFill>
              </a:rPr>
              <a:t>MILLIONAIRE  MINDSET</a:t>
            </a:r>
            <a:endParaRPr lang="en-US" sz="1200" b="1" cap="none" spc="300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E78601-A449-580C-BE6C-C8FCE0BCC83F}"/>
              </a:ext>
            </a:extLst>
          </p:cNvPr>
          <p:cNvSpPr txBox="1"/>
          <p:nvPr/>
        </p:nvSpPr>
        <p:spPr>
          <a:xfrm>
            <a:off x="1846947" y="798885"/>
            <a:ext cx="11715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bg1">
                    <a:lumMod val="65000"/>
                  </a:schemeClr>
                </a:solidFill>
                <a:latin typeface="Copperplate Gothic Bold" panose="020E0705020206020404" pitchFamily="34" charset="0"/>
              </a:rPr>
              <a:t>DAY 4 :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0C08EB-3E76-5C00-E649-EC2B290216F2}"/>
              </a:ext>
            </a:extLst>
          </p:cNvPr>
          <p:cNvSpPr txBox="1"/>
          <p:nvPr/>
        </p:nvSpPr>
        <p:spPr>
          <a:xfrm>
            <a:off x="2791333" y="788644"/>
            <a:ext cx="5748985" cy="36933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CHANGE | EPIC | RIOT | TIB | TOB | SOM</a:t>
            </a:r>
          </a:p>
        </p:txBody>
      </p:sp>
      <p:pic>
        <p:nvPicPr>
          <p:cNvPr id="31" name="Picture 30" descr="Diagram&#10;&#10;Description automatically generated">
            <a:extLst>
              <a:ext uri="{FF2B5EF4-FFF2-40B4-BE49-F238E27FC236}">
                <a16:creationId xmlns:a16="http://schemas.microsoft.com/office/drawing/2014/main" id="{6F9852DA-514F-84A0-4184-4D1F01C8CB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522" y="2561829"/>
            <a:ext cx="6266606" cy="330155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4A2496E-38AF-27DA-F921-0AF560168580}"/>
              </a:ext>
            </a:extLst>
          </p:cNvPr>
          <p:cNvSpPr txBox="1"/>
          <p:nvPr/>
        </p:nvSpPr>
        <p:spPr>
          <a:xfrm>
            <a:off x="0" y="1617791"/>
            <a:ext cx="121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TRANSFORMATION WITH 3M STRATEGY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60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11300</TotalTime>
  <Words>218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Arial</vt:lpstr>
      <vt:lpstr>Arial Black</vt:lpstr>
      <vt:lpstr>Calibri</vt:lpstr>
      <vt:lpstr>Calibri Light</vt:lpstr>
      <vt:lpstr>Copperplate Gothic Bold</vt:lpstr>
      <vt:lpstr>Impact</vt:lpstr>
      <vt:lpstr>Office Theme</vt:lpstr>
      <vt:lpstr>RISE 1_4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Jasvir Singh Nagi</dc:creator>
  <cp:lastModifiedBy>Jasvir Singh Nagi</cp:lastModifiedBy>
  <cp:revision>245</cp:revision>
  <dcterms:created xsi:type="dcterms:W3CDTF">2022-08-13T16:20:08Z</dcterms:created>
  <dcterms:modified xsi:type="dcterms:W3CDTF">2022-08-26T11:01:14Z</dcterms:modified>
</cp:coreProperties>
</file>