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1" r:id="rId3"/>
    <p:sldId id="352" r:id="rId4"/>
    <p:sldId id="353" r:id="rId5"/>
    <p:sldId id="35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8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6" d="100"/>
          <a:sy n="86" d="100"/>
        </p:scale>
        <p:origin x="562" y="91"/>
      </p:cViewPr>
      <p:guideLst/>
    </p:cSldViewPr>
  </p:slideViewPr>
  <p:notesTextViewPr>
    <p:cViewPr>
      <p:scale>
        <a:sx n="1" d="1"/>
        <a:sy n="1" d="1"/>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microsoft.com/office/2007/relationships/hdphoto" Target="../media/hdphoto1.wdp"/></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AD202-7742-6EE8-C2AB-0523BA2071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ED43E6-3B36-E8C9-721A-65BA3E5D34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314F96-AD26-0EFE-F11F-6A70256A57B5}"/>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5" name="Footer Placeholder 4">
            <a:extLst>
              <a:ext uri="{FF2B5EF4-FFF2-40B4-BE49-F238E27FC236}">
                <a16:creationId xmlns:a16="http://schemas.microsoft.com/office/drawing/2014/main" id="{C402D252-2FFE-9167-B579-951644D74C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09A3-D52E-27DA-7749-B2C64824B83C}"/>
              </a:ext>
            </a:extLst>
          </p:cNvPr>
          <p:cNvSpPr>
            <a:spLocks noGrp="1"/>
          </p:cNvSpPr>
          <p:nvPr>
            <p:ph type="sldNum" sz="quarter" idx="12"/>
          </p:nvPr>
        </p:nvSpPr>
        <p:spPr/>
        <p:txBody>
          <a:bodyPr/>
          <a:lstStyle/>
          <a:p>
            <a:fld id="{4C4F6DBA-D209-4B69-8720-0AA8CE152216}" type="slidenum">
              <a:rPr lang="en-US" smtClean="0"/>
              <a:t>‹#›</a:t>
            </a:fld>
            <a:endParaRPr lang="en-US"/>
          </a:p>
        </p:txBody>
      </p:sp>
      <p:grpSp>
        <p:nvGrpSpPr>
          <p:cNvPr id="7" name="Group 6">
            <a:extLst>
              <a:ext uri="{FF2B5EF4-FFF2-40B4-BE49-F238E27FC236}">
                <a16:creationId xmlns:a16="http://schemas.microsoft.com/office/drawing/2014/main" id="{5E3F333F-14EC-61E4-7F53-2E3A35328187}"/>
              </a:ext>
            </a:extLst>
          </p:cNvPr>
          <p:cNvGrpSpPr/>
          <p:nvPr userDrawn="1"/>
        </p:nvGrpSpPr>
        <p:grpSpPr>
          <a:xfrm>
            <a:off x="1846371" y="1987723"/>
            <a:ext cx="1171575" cy="1171575"/>
            <a:chOff x="2590798" y="5062446"/>
            <a:chExt cx="1171575" cy="1171575"/>
          </a:xfrm>
        </p:grpSpPr>
        <p:sp>
          <p:nvSpPr>
            <p:cNvPr id="8" name="Oval 7">
              <a:extLst>
                <a:ext uri="{FF2B5EF4-FFF2-40B4-BE49-F238E27FC236}">
                  <a16:creationId xmlns:a16="http://schemas.microsoft.com/office/drawing/2014/main" id="{FC308259-7887-CFF3-C77E-88DA082262B3}"/>
                </a:ext>
              </a:extLst>
            </p:cNvPr>
            <p:cNvSpPr/>
            <p:nvPr/>
          </p:nvSpPr>
          <p:spPr>
            <a:xfrm>
              <a:off x="2628900" y="5086349"/>
              <a:ext cx="1095375" cy="1095375"/>
            </a:xfrm>
            <a:prstGeom prst="ellipse">
              <a:avLst/>
            </a:prstGeom>
            <a:gradFill flip="none" rotWithShape="1">
              <a:gsLst>
                <a:gs pos="0">
                  <a:schemeClr val="bg1">
                    <a:lumMod val="50000"/>
                  </a:schemeClr>
                </a:gs>
                <a:gs pos="48000">
                  <a:schemeClr val="bg1">
                    <a:lumMod val="95000"/>
                  </a:schemeClr>
                </a:gs>
                <a:gs pos="100000">
                  <a:schemeClr val="bg1">
                    <a:lumMod val="85000"/>
                  </a:schemeClr>
                </a:gs>
              </a:gsLst>
              <a:lin ang="8100000" scaled="1"/>
              <a:tileRect/>
            </a:gradFill>
            <a:ln>
              <a:noFill/>
            </a:ln>
            <a:effectLst>
              <a:glow rad="101600">
                <a:schemeClr val="accent4">
                  <a:lumMod val="60000"/>
                  <a:lumOff val="40000"/>
                  <a:alpha val="17000"/>
                </a:schemeClr>
              </a:glow>
              <a:outerShdw blurRad="317500" dist="114300" dir="10800000" algn="r" rotWithShape="0">
                <a:prstClr val="black">
                  <a:alpha val="27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sz="2000" dirty="0">
                <a:solidFill>
                  <a:schemeClr val="accent4">
                    <a:lumMod val="50000"/>
                  </a:schemeClr>
                </a:solidFill>
                <a:latin typeface="Impact" panose="020B0806030902050204" pitchFamily="34" charset="0"/>
              </a:endParaRPr>
            </a:p>
          </p:txBody>
        </p:sp>
        <p:pic>
          <p:nvPicPr>
            <p:cNvPr id="9" name="Graphic 8" descr="Badge Tick with solid fill">
              <a:extLst>
                <a:ext uri="{FF2B5EF4-FFF2-40B4-BE49-F238E27FC236}">
                  <a16:creationId xmlns:a16="http://schemas.microsoft.com/office/drawing/2014/main" id="{62D2E462-11CF-A5FE-60FC-7DA7E50A54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90798" y="5062446"/>
              <a:ext cx="1171575" cy="1171575"/>
            </a:xfrm>
            <a:prstGeom prst="rect">
              <a:avLst/>
            </a:prstGeom>
          </p:spPr>
        </p:pic>
        <p:sp>
          <p:nvSpPr>
            <p:cNvPr id="10" name="Rectangle 9">
              <a:extLst>
                <a:ext uri="{FF2B5EF4-FFF2-40B4-BE49-F238E27FC236}">
                  <a16:creationId xmlns:a16="http://schemas.microsoft.com/office/drawing/2014/main" id="{1464E361-4181-FB63-6716-FAA29FE229DE}"/>
                </a:ext>
              </a:extLst>
            </p:cNvPr>
            <p:cNvSpPr/>
            <p:nvPr/>
          </p:nvSpPr>
          <p:spPr>
            <a:xfrm>
              <a:off x="2667473" y="5372426"/>
              <a:ext cx="1018227" cy="52322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bg1">
                      <a:lumMod val="85000"/>
                    </a:schemeClr>
                  </a:solidFill>
                  <a:effectLst>
                    <a:outerShdw blurRad="190500" dist="203200" dir="5400000" sx="94000" sy="94000" algn="ctr" rotWithShape="0">
                      <a:srgbClr val="000000">
                        <a:alpha val="39000"/>
                      </a:srgbClr>
                    </a:outerShdw>
                  </a:effectLst>
                  <a:latin typeface="Impact" panose="020B0806030902050204" pitchFamily="34" charset="0"/>
                </a:rPr>
                <a:t>RISE</a:t>
              </a:r>
              <a:r>
                <a:rPr lang="en-US" sz="2800" b="1" cap="none" spc="0" dirty="0">
                  <a:ln/>
                  <a:solidFill>
                    <a:schemeClr val="bg1">
                      <a:lumMod val="75000"/>
                    </a:schemeClr>
                  </a:solidFill>
                  <a:effectLst>
                    <a:outerShdw blurRad="190500" dist="203200" dir="5400000" sx="94000" sy="94000" algn="ctr" rotWithShape="0">
                      <a:srgbClr val="000000">
                        <a:alpha val="39000"/>
                      </a:srgbClr>
                    </a:outerShdw>
                  </a:effectLst>
                  <a:latin typeface="Impact" panose="020B0806030902050204" pitchFamily="34" charset="0"/>
                </a:rPr>
                <a:t> 1</a:t>
              </a:r>
            </a:p>
          </p:txBody>
        </p:sp>
      </p:grpSp>
      <p:grpSp>
        <p:nvGrpSpPr>
          <p:cNvPr id="11" name="Group 10">
            <a:extLst>
              <a:ext uri="{FF2B5EF4-FFF2-40B4-BE49-F238E27FC236}">
                <a16:creationId xmlns:a16="http://schemas.microsoft.com/office/drawing/2014/main" id="{7B53DFCB-F0C2-C695-E73D-BA29829FBDC4}"/>
              </a:ext>
            </a:extLst>
          </p:cNvPr>
          <p:cNvGrpSpPr/>
          <p:nvPr userDrawn="1"/>
        </p:nvGrpSpPr>
        <p:grpSpPr>
          <a:xfrm>
            <a:off x="1524000" y="1600200"/>
            <a:ext cx="1676724" cy="2031325"/>
            <a:chOff x="269571" y="1460949"/>
            <a:chExt cx="1676724" cy="2031325"/>
          </a:xfrm>
        </p:grpSpPr>
        <p:sp>
          <p:nvSpPr>
            <p:cNvPr id="12" name="TextBox 11">
              <a:extLst>
                <a:ext uri="{FF2B5EF4-FFF2-40B4-BE49-F238E27FC236}">
                  <a16:creationId xmlns:a16="http://schemas.microsoft.com/office/drawing/2014/main" id="{B0CA817F-0C46-3E7C-32FA-F3A9C4C72E67}"/>
                </a:ext>
              </a:extLst>
            </p:cNvPr>
            <p:cNvSpPr txBox="1"/>
            <p:nvPr/>
          </p:nvSpPr>
          <p:spPr>
            <a:xfrm>
              <a:off x="269571" y="1460949"/>
              <a:ext cx="322371" cy="2031325"/>
            </a:xfrm>
            <a:prstGeom prst="rect">
              <a:avLst/>
            </a:prstGeom>
            <a:noFill/>
            <a:effectLst>
              <a:outerShdw blurRad="50800" dist="38100" dir="10800000" algn="r" rotWithShape="0">
                <a:schemeClr val="accent4">
                  <a:lumMod val="50000"/>
                  <a:alpha val="40000"/>
                </a:schemeClr>
              </a:outerShdw>
            </a:effectLst>
          </p:spPr>
          <p:txBody>
            <a:bodyPr wrap="square" rtlCol="0">
              <a:spAutoFit/>
            </a:bodyPr>
            <a:lstStyle/>
            <a:p>
              <a:pPr algn="r"/>
              <a:r>
                <a:rPr lang="en-US" dirty="0">
                  <a:solidFill>
                    <a:schemeClr val="accent4"/>
                  </a:solidFill>
                  <a:latin typeface="Copperplate Gothic Bold" panose="020E0705020206020404" pitchFamily="34" charset="0"/>
                </a:rPr>
                <a:t>RISE</a:t>
              </a:r>
            </a:p>
            <a:p>
              <a:pPr algn="ctr"/>
              <a:r>
                <a:rPr lang="en-US" dirty="0">
                  <a:solidFill>
                    <a:schemeClr val="accent4"/>
                  </a:solidFill>
                  <a:latin typeface="Copperplate Gothic Bold" panose="020E0705020206020404" pitchFamily="34" charset="0"/>
                </a:rPr>
                <a:t>  UP</a:t>
              </a:r>
            </a:p>
          </p:txBody>
        </p:sp>
        <p:sp>
          <p:nvSpPr>
            <p:cNvPr id="13" name="TextBox 12">
              <a:extLst>
                <a:ext uri="{FF2B5EF4-FFF2-40B4-BE49-F238E27FC236}">
                  <a16:creationId xmlns:a16="http://schemas.microsoft.com/office/drawing/2014/main" id="{76E497C0-746E-98A2-C64E-592D986DABE1}"/>
                </a:ext>
              </a:extLst>
            </p:cNvPr>
            <p:cNvSpPr txBox="1"/>
            <p:nvPr/>
          </p:nvSpPr>
          <p:spPr>
            <a:xfrm>
              <a:off x="484485" y="1505183"/>
              <a:ext cx="1461810" cy="307777"/>
            </a:xfrm>
            <a:prstGeom prst="rect">
              <a:avLst/>
            </a:prstGeom>
            <a:noFill/>
          </p:spPr>
          <p:txBody>
            <a:bodyPr wrap="none" rtlCol="0">
              <a:spAutoFit/>
            </a:bodyPr>
            <a:lstStyle/>
            <a:p>
              <a:r>
                <a:rPr lang="en-US" sz="1400" b="1" dirty="0">
                  <a:solidFill>
                    <a:srgbClr val="FFC000"/>
                  </a:solidFill>
                </a:rPr>
                <a:t>ESULT PLANNING</a:t>
              </a:r>
            </a:p>
          </p:txBody>
        </p:sp>
      </p:grpSp>
    </p:spTree>
    <p:extLst>
      <p:ext uri="{BB962C8B-B14F-4D97-AF65-F5344CB8AC3E}">
        <p14:creationId xmlns:p14="http://schemas.microsoft.com/office/powerpoint/2010/main" val="2459857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BF718-F2B7-79DD-CE70-3F722847A4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BFD6E0-4DB1-72D6-3813-80565D8B36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C21768-28F4-C680-62D4-0C6E03FB2B41}"/>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5" name="Footer Placeholder 4">
            <a:extLst>
              <a:ext uri="{FF2B5EF4-FFF2-40B4-BE49-F238E27FC236}">
                <a16:creationId xmlns:a16="http://schemas.microsoft.com/office/drawing/2014/main" id="{0C86F42D-FAA4-4571-E74E-13E2A96589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207633-0BD7-3920-9C04-C4DAB73C925E}"/>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3946569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FC0224-878C-2B0E-578D-08E2600DB3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9A75C7-9913-B330-3FFE-9C01921BA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DDA783-FFC8-4F33-BF8B-258C1C176D71}"/>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5" name="Footer Placeholder 4">
            <a:extLst>
              <a:ext uri="{FF2B5EF4-FFF2-40B4-BE49-F238E27FC236}">
                <a16:creationId xmlns:a16="http://schemas.microsoft.com/office/drawing/2014/main" id="{E6A1423D-AD50-0E59-FCE4-A1454DCE5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819609-CD3C-DE00-CAB8-76E74936812E}"/>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3558439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521C5FF-F15C-DCD3-94FA-D6E53454E18F}"/>
              </a:ext>
            </a:extLst>
          </p:cNvPr>
          <p:cNvSpPr/>
          <p:nvPr userDrawn="1"/>
        </p:nvSpPr>
        <p:spPr>
          <a:xfrm>
            <a:off x="-8742" y="6724003"/>
            <a:ext cx="12200741" cy="133998"/>
          </a:xfrm>
          <a:prstGeom prst="rect">
            <a:avLst/>
          </a:prstGeom>
          <a:ln>
            <a:solidFill>
              <a:schemeClr val="bg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1E8A4B-9545-C415-175A-2C4A8D688C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D041C2-354C-251E-7D62-1FFA91B1B5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FCB11-6C91-0DAD-DE19-F159BA9A7A26}"/>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5" name="Footer Placeholder 4">
            <a:extLst>
              <a:ext uri="{FF2B5EF4-FFF2-40B4-BE49-F238E27FC236}">
                <a16:creationId xmlns:a16="http://schemas.microsoft.com/office/drawing/2014/main" id="{7EC2C1E6-BC0A-79FE-45EE-523975DF0C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6A7E4D-5FC2-8F7E-3D1C-FB4D95835B74}"/>
              </a:ext>
            </a:extLst>
          </p:cNvPr>
          <p:cNvSpPr>
            <a:spLocks noGrp="1"/>
          </p:cNvSpPr>
          <p:nvPr>
            <p:ph type="sldNum" sz="quarter" idx="12"/>
          </p:nvPr>
        </p:nvSpPr>
        <p:spPr/>
        <p:txBody>
          <a:bodyPr/>
          <a:lstStyle/>
          <a:p>
            <a:fld id="{4C4F6DBA-D209-4B69-8720-0AA8CE152216}" type="slidenum">
              <a:rPr lang="en-US" smtClean="0"/>
              <a:t>‹#›</a:t>
            </a:fld>
            <a:endParaRPr lang="en-US"/>
          </a:p>
        </p:txBody>
      </p:sp>
      <p:pic>
        <p:nvPicPr>
          <p:cNvPr id="7" name="Picture 6" descr="Shape&#10;&#10;Description automatically generated with medium confidence">
            <a:extLst>
              <a:ext uri="{FF2B5EF4-FFF2-40B4-BE49-F238E27FC236}">
                <a16:creationId xmlns:a16="http://schemas.microsoft.com/office/drawing/2014/main" id="{57F756BD-3C04-98AA-75B1-1FA71FE37A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337" y="6149535"/>
            <a:ext cx="2976577" cy="892552"/>
          </a:xfrm>
          <a:prstGeom prst="rect">
            <a:avLst/>
          </a:prstGeom>
          <a:effectLst>
            <a:outerShdw blurRad="50800" dist="38100" dir="8100000" algn="tr" rotWithShape="0">
              <a:prstClr val="black">
                <a:alpha val="40000"/>
              </a:prstClr>
            </a:outerShdw>
          </a:effectLst>
        </p:spPr>
      </p:pic>
      <p:pic>
        <p:nvPicPr>
          <p:cNvPr id="8" name="Picture 7" descr="A picture containing company name&#10;&#10;Description automatically generated">
            <a:extLst>
              <a:ext uri="{FF2B5EF4-FFF2-40B4-BE49-F238E27FC236}">
                <a16:creationId xmlns:a16="http://schemas.microsoft.com/office/drawing/2014/main" id="{FAB03896-005F-AB2C-2BCF-BDE62B8B2495}"/>
              </a:ext>
            </a:extLst>
          </p:cNvPr>
          <p:cNvPicPr>
            <a:picLocks noChangeAspect="1"/>
          </p:cNvPicPr>
          <p:nvPr userDrawn="1"/>
        </p:nvPicPr>
        <p:blipFill>
          <a:blip r:embed="rId3">
            <a:alphaModFix/>
            <a:extLst>
              <a:ext uri="{BEBA8EAE-BF5A-486C-A8C5-ECC9F3942E4B}">
                <a14:imgProps xmlns:a14="http://schemas.microsoft.com/office/drawing/2010/main">
                  <a14:imgLayer r:embed="rId4">
                    <a14:imgEffect>
                      <a14:saturation sat="97000"/>
                    </a14:imgEffect>
                  </a14:imgLayer>
                </a14:imgProps>
              </a:ext>
              <a:ext uri="{28A0092B-C50C-407E-A947-70E740481C1C}">
                <a14:useLocalDpi xmlns:a14="http://schemas.microsoft.com/office/drawing/2010/main" val="0"/>
              </a:ext>
            </a:extLst>
          </a:blip>
          <a:stretch>
            <a:fillRect/>
          </a:stretch>
        </p:blipFill>
        <p:spPr>
          <a:xfrm>
            <a:off x="11034062" y="5687083"/>
            <a:ext cx="1248126" cy="1248126"/>
          </a:xfrm>
          <a:prstGeom prst="ellipse">
            <a:avLst/>
          </a:prstGeom>
          <a:ln>
            <a:noFill/>
          </a:ln>
          <a:effectLst>
            <a:softEdge rad="112500"/>
          </a:effectLst>
        </p:spPr>
      </p:pic>
      <p:sp>
        <p:nvSpPr>
          <p:cNvPr id="9" name="Rectangle 8">
            <a:extLst>
              <a:ext uri="{FF2B5EF4-FFF2-40B4-BE49-F238E27FC236}">
                <a16:creationId xmlns:a16="http://schemas.microsoft.com/office/drawing/2014/main" id="{7B30BAED-931F-163F-DD5E-7168BA0B810D}"/>
              </a:ext>
            </a:extLst>
          </p:cNvPr>
          <p:cNvSpPr/>
          <p:nvPr userDrawn="1"/>
        </p:nvSpPr>
        <p:spPr>
          <a:xfrm>
            <a:off x="11166284" y="5821630"/>
            <a:ext cx="983152" cy="1029688"/>
          </a:xfrm>
          <a:prstGeom prst="rect">
            <a:avLst/>
          </a:prstGeom>
          <a:noFill/>
        </p:spPr>
        <p:txBody>
          <a:bodyPr wrap="none" lIns="91440" tIns="45720" rIns="91440" bIns="45720">
            <a:prstTxWarp prst="textArchUp">
              <a:avLst>
                <a:gd name="adj" fmla="val 8925235"/>
              </a:avLst>
            </a:prstTxWarp>
            <a:spAutoFit/>
          </a:bodyPr>
          <a:lstStyle/>
          <a:p>
            <a:pPr algn="ctr"/>
            <a:r>
              <a:rPr lang="en-US" sz="800" b="1" dirty="0">
                <a:ln w="0"/>
                <a:latin typeface="Arial" panose="020B0604020202020204" pitchFamily="34" charset="0"/>
                <a:cs typeface="Arial" panose="020B0604020202020204" pitchFamily="34" charset="0"/>
              </a:rPr>
              <a:t>DIGITAL</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BUSINESS</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HUB</a:t>
            </a:r>
            <a:endParaRPr lang="en-US" sz="800" b="1" cap="none" spc="0" dirty="0">
              <a:ln w="0"/>
              <a:solidFill>
                <a:schemeClr val="tx1"/>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6D74C5FF-CDB3-9EE4-D9A7-A1F1629CF1BC}"/>
              </a:ext>
            </a:extLst>
          </p:cNvPr>
          <p:cNvGrpSpPr/>
          <p:nvPr userDrawn="1"/>
        </p:nvGrpSpPr>
        <p:grpSpPr>
          <a:xfrm>
            <a:off x="467655" y="387523"/>
            <a:ext cx="1171575" cy="1171575"/>
            <a:chOff x="2590798" y="5062446"/>
            <a:chExt cx="1171575" cy="1171575"/>
          </a:xfrm>
        </p:grpSpPr>
        <p:sp>
          <p:nvSpPr>
            <p:cNvPr id="12" name="Oval 11">
              <a:extLst>
                <a:ext uri="{FF2B5EF4-FFF2-40B4-BE49-F238E27FC236}">
                  <a16:creationId xmlns:a16="http://schemas.microsoft.com/office/drawing/2014/main" id="{C3FC70AE-39E4-DEF9-FCF5-41EC83DBABA6}"/>
                </a:ext>
              </a:extLst>
            </p:cNvPr>
            <p:cNvSpPr/>
            <p:nvPr/>
          </p:nvSpPr>
          <p:spPr>
            <a:xfrm>
              <a:off x="2628900" y="5086349"/>
              <a:ext cx="1095375" cy="1095375"/>
            </a:xfrm>
            <a:prstGeom prst="ellipse">
              <a:avLst/>
            </a:prstGeom>
            <a:gradFill flip="none" rotWithShape="1">
              <a:gsLst>
                <a:gs pos="0">
                  <a:schemeClr val="bg1">
                    <a:lumMod val="50000"/>
                  </a:schemeClr>
                </a:gs>
                <a:gs pos="48000">
                  <a:schemeClr val="bg1">
                    <a:lumMod val="95000"/>
                  </a:schemeClr>
                </a:gs>
                <a:gs pos="100000">
                  <a:schemeClr val="bg1">
                    <a:lumMod val="85000"/>
                  </a:schemeClr>
                </a:gs>
              </a:gsLst>
              <a:lin ang="8100000" scaled="1"/>
              <a:tileRect/>
            </a:gradFill>
            <a:ln>
              <a:noFill/>
            </a:ln>
            <a:effectLst>
              <a:glow rad="101600">
                <a:schemeClr val="accent4">
                  <a:lumMod val="60000"/>
                  <a:lumOff val="40000"/>
                  <a:alpha val="17000"/>
                </a:schemeClr>
              </a:glow>
              <a:outerShdw blurRad="317500" dist="114300" dir="10800000" algn="r" rotWithShape="0">
                <a:prstClr val="black">
                  <a:alpha val="27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sz="2000" dirty="0">
                <a:solidFill>
                  <a:schemeClr val="accent4">
                    <a:lumMod val="50000"/>
                  </a:schemeClr>
                </a:solidFill>
                <a:latin typeface="Impact" panose="020B0806030902050204" pitchFamily="34" charset="0"/>
              </a:endParaRPr>
            </a:p>
          </p:txBody>
        </p:sp>
        <p:pic>
          <p:nvPicPr>
            <p:cNvPr id="13" name="Graphic 12" descr="Badge Tick with solid fill">
              <a:extLst>
                <a:ext uri="{FF2B5EF4-FFF2-40B4-BE49-F238E27FC236}">
                  <a16:creationId xmlns:a16="http://schemas.microsoft.com/office/drawing/2014/main" id="{B8D58B69-0F3C-6B60-EFF2-234F0B2A6B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90798" y="5062446"/>
              <a:ext cx="1171575" cy="1171575"/>
            </a:xfrm>
            <a:prstGeom prst="rect">
              <a:avLst/>
            </a:prstGeom>
          </p:spPr>
        </p:pic>
        <p:sp>
          <p:nvSpPr>
            <p:cNvPr id="14" name="Rectangle 13">
              <a:extLst>
                <a:ext uri="{FF2B5EF4-FFF2-40B4-BE49-F238E27FC236}">
                  <a16:creationId xmlns:a16="http://schemas.microsoft.com/office/drawing/2014/main" id="{844579DC-204A-7768-9DD4-5BFE92A7DAA6}"/>
                </a:ext>
              </a:extLst>
            </p:cNvPr>
            <p:cNvSpPr/>
            <p:nvPr/>
          </p:nvSpPr>
          <p:spPr>
            <a:xfrm>
              <a:off x="2667473" y="5372426"/>
              <a:ext cx="1018227" cy="52322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bg1">
                      <a:lumMod val="85000"/>
                    </a:schemeClr>
                  </a:solidFill>
                  <a:effectLst>
                    <a:outerShdw blurRad="190500" dist="203200" dir="5400000" sx="94000" sy="94000" algn="ctr" rotWithShape="0">
                      <a:srgbClr val="000000">
                        <a:alpha val="39000"/>
                      </a:srgbClr>
                    </a:outerShdw>
                  </a:effectLst>
                  <a:latin typeface="Impact" panose="020B0806030902050204" pitchFamily="34" charset="0"/>
                </a:rPr>
                <a:t>RISE</a:t>
              </a:r>
              <a:r>
                <a:rPr lang="en-US" sz="2800" b="1" cap="none" spc="0" dirty="0">
                  <a:ln/>
                  <a:solidFill>
                    <a:schemeClr val="bg1">
                      <a:lumMod val="75000"/>
                    </a:schemeClr>
                  </a:solidFill>
                  <a:effectLst>
                    <a:outerShdw blurRad="190500" dist="203200" dir="5400000" sx="94000" sy="94000" algn="ctr" rotWithShape="0">
                      <a:srgbClr val="000000">
                        <a:alpha val="39000"/>
                      </a:srgbClr>
                    </a:outerShdw>
                  </a:effectLst>
                  <a:latin typeface="Impact" panose="020B0806030902050204" pitchFamily="34" charset="0"/>
                </a:rPr>
                <a:t> 1</a:t>
              </a:r>
            </a:p>
          </p:txBody>
        </p:sp>
      </p:grpSp>
      <p:grpSp>
        <p:nvGrpSpPr>
          <p:cNvPr id="15" name="Group 14">
            <a:extLst>
              <a:ext uri="{FF2B5EF4-FFF2-40B4-BE49-F238E27FC236}">
                <a16:creationId xmlns:a16="http://schemas.microsoft.com/office/drawing/2014/main" id="{1432B216-D16F-7FFD-CC10-4B69C3605C4B}"/>
              </a:ext>
            </a:extLst>
          </p:cNvPr>
          <p:cNvGrpSpPr/>
          <p:nvPr userDrawn="1"/>
        </p:nvGrpSpPr>
        <p:grpSpPr>
          <a:xfrm>
            <a:off x="145284" y="0"/>
            <a:ext cx="1676724" cy="2031325"/>
            <a:chOff x="269571" y="1460949"/>
            <a:chExt cx="1676724" cy="2031325"/>
          </a:xfrm>
        </p:grpSpPr>
        <p:sp>
          <p:nvSpPr>
            <p:cNvPr id="16" name="TextBox 15">
              <a:extLst>
                <a:ext uri="{FF2B5EF4-FFF2-40B4-BE49-F238E27FC236}">
                  <a16:creationId xmlns:a16="http://schemas.microsoft.com/office/drawing/2014/main" id="{6B90D686-1BF4-8FC1-ABF4-CD476761F3B7}"/>
                </a:ext>
              </a:extLst>
            </p:cNvPr>
            <p:cNvSpPr txBox="1"/>
            <p:nvPr/>
          </p:nvSpPr>
          <p:spPr>
            <a:xfrm>
              <a:off x="269571" y="1460949"/>
              <a:ext cx="322371" cy="2031325"/>
            </a:xfrm>
            <a:prstGeom prst="rect">
              <a:avLst/>
            </a:prstGeom>
            <a:noFill/>
            <a:effectLst>
              <a:outerShdw blurRad="50800" dist="38100" dir="10800000" algn="r" rotWithShape="0">
                <a:schemeClr val="accent4">
                  <a:lumMod val="50000"/>
                  <a:alpha val="40000"/>
                </a:schemeClr>
              </a:outerShdw>
            </a:effectLst>
          </p:spPr>
          <p:txBody>
            <a:bodyPr wrap="square" rtlCol="0">
              <a:spAutoFit/>
            </a:bodyPr>
            <a:lstStyle/>
            <a:p>
              <a:pPr algn="r"/>
              <a:r>
                <a:rPr lang="en-US" dirty="0">
                  <a:solidFill>
                    <a:schemeClr val="accent4"/>
                  </a:solidFill>
                  <a:latin typeface="Copperplate Gothic Bold" panose="020E0705020206020404" pitchFamily="34" charset="0"/>
                </a:rPr>
                <a:t>RISE</a:t>
              </a:r>
            </a:p>
            <a:p>
              <a:pPr algn="ctr"/>
              <a:r>
                <a:rPr lang="en-US" dirty="0">
                  <a:solidFill>
                    <a:schemeClr val="accent4"/>
                  </a:solidFill>
                  <a:latin typeface="Copperplate Gothic Bold" panose="020E0705020206020404" pitchFamily="34" charset="0"/>
                </a:rPr>
                <a:t>  UP</a:t>
              </a:r>
            </a:p>
          </p:txBody>
        </p:sp>
        <p:sp>
          <p:nvSpPr>
            <p:cNvPr id="17" name="TextBox 16">
              <a:extLst>
                <a:ext uri="{FF2B5EF4-FFF2-40B4-BE49-F238E27FC236}">
                  <a16:creationId xmlns:a16="http://schemas.microsoft.com/office/drawing/2014/main" id="{D2C60984-70ED-6538-4107-A30BD73B1E79}"/>
                </a:ext>
              </a:extLst>
            </p:cNvPr>
            <p:cNvSpPr txBox="1"/>
            <p:nvPr/>
          </p:nvSpPr>
          <p:spPr>
            <a:xfrm>
              <a:off x="484485" y="1505183"/>
              <a:ext cx="1461810" cy="307777"/>
            </a:xfrm>
            <a:prstGeom prst="rect">
              <a:avLst/>
            </a:prstGeom>
            <a:noFill/>
          </p:spPr>
          <p:txBody>
            <a:bodyPr wrap="none" rtlCol="0">
              <a:spAutoFit/>
            </a:bodyPr>
            <a:lstStyle/>
            <a:p>
              <a:r>
                <a:rPr lang="en-US" sz="1400" b="1" dirty="0">
                  <a:solidFill>
                    <a:srgbClr val="FFC000"/>
                  </a:solidFill>
                </a:rPr>
                <a:t>ESULT PLANNING</a:t>
              </a:r>
            </a:p>
          </p:txBody>
        </p:sp>
      </p:grpSp>
    </p:spTree>
    <p:extLst>
      <p:ext uri="{BB962C8B-B14F-4D97-AF65-F5344CB8AC3E}">
        <p14:creationId xmlns:p14="http://schemas.microsoft.com/office/powerpoint/2010/main" val="426164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49049-1CE9-B2D2-9CB9-5CDEBC8FA6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175E29-5AE3-EED1-A0AC-D1240E329C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9DB41B-9A3A-73D6-EDD2-C29F69CBCA7D}"/>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5" name="Footer Placeholder 4">
            <a:extLst>
              <a:ext uri="{FF2B5EF4-FFF2-40B4-BE49-F238E27FC236}">
                <a16:creationId xmlns:a16="http://schemas.microsoft.com/office/drawing/2014/main" id="{E9A6D531-7D11-DF8C-C02D-DDB998D702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90C021-2A61-D0ED-7F73-B18039B8A9D9}"/>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2773929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EDEEE-5418-F5C5-EC3D-DC6E90BB28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563BCA-9600-7504-908D-F24BDC3199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1BD12D-6032-5A94-6A91-6B1BE6B90C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37B69D-7CC7-650F-BCBB-1A158022BE0B}"/>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6" name="Footer Placeholder 5">
            <a:extLst>
              <a:ext uri="{FF2B5EF4-FFF2-40B4-BE49-F238E27FC236}">
                <a16:creationId xmlns:a16="http://schemas.microsoft.com/office/drawing/2014/main" id="{0BB98BCC-7F69-F0B8-C7C0-61DDC50E59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223378-F07F-669D-C454-B50FAEE7CBEC}"/>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395186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269E3-E609-7633-1F49-41C7AC2ED5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0A94FC-0437-47FF-AEF3-E91FAED806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5798CB-841D-8E7E-412C-8F41F5424F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56CC8D-880E-7DED-10AF-36BCF719EA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8EA5C4-F92A-E777-3642-D6FF9CC48E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B1CFC5-FECF-D51F-8AC4-9703DBD6F4FD}"/>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8" name="Footer Placeholder 7">
            <a:extLst>
              <a:ext uri="{FF2B5EF4-FFF2-40B4-BE49-F238E27FC236}">
                <a16:creationId xmlns:a16="http://schemas.microsoft.com/office/drawing/2014/main" id="{68760B50-C67C-C5EF-05EB-DCBC65D152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7BECE7-0B97-1E34-AD13-D7E0DBCD3559}"/>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1938362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B7952-D9AA-B6E7-9CAA-D8E334D3BB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9FD548-1E9D-9258-1D69-400F5CC069F9}"/>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4" name="Footer Placeholder 3">
            <a:extLst>
              <a:ext uri="{FF2B5EF4-FFF2-40B4-BE49-F238E27FC236}">
                <a16:creationId xmlns:a16="http://schemas.microsoft.com/office/drawing/2014/main" id="{BA68EC5B-E70C-42DB-2DC3-384FE97A67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CE6BB4-A161-DCAE-8A6B-DFB5F13EF18A}"/>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811861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7017C9-5DF7-DC5E-6075-47D225DC6C05}"/>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3" name="Footer Placeholder 2">
            <a:extLst>
              <a:ext uri="{FF2B5EF4-FFF2-40B4-BE49-F238E27FC236}">
                <a16:creationId xmlns:a16="http://schemas.microsoft.com/office/drawing/2014/main" id="{C291E744-3915-451C-2E63-0960CB86E4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0B91ED-8133-3BD6-D70C-73F8E392B6A6}"/>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1438161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CF3B-34AE-7836-BC90-91DAD48DE1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71097F-919F-FEB5-D40F-7D309F849B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6B272E-2589-91E6-1428-E4BA7D4CE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805193-49F3-F557-38DC-890F9B6229B2}"/>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6" name="Footer Placeholder 5">
            <a:extLst>
              <a:ext uri="{FF2B5EF4-FFF2-40B4-BE49-F238E27FC236}">
                <a16:creationId xmlns:a16="http://schemas.microsoft.com/office/drawing/2014/main" id="{9FD3D5A1-03A8-5694-2BAF-7B5974A4A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2696C0-6D7D-90FF-BB33-E3D31C194505}"/>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147292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BEE8B-4B76-B791-4D4B-744B510273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DC81C5-6600-318D-8240-732E7EA0B5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5613245-7FD0-7464-1AE1-95ABDBB32C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0FC7B3-89D3-3520-5549-5D251B4753FB}"/>
              </a:ext>
            </a:extLst>
          </p:cNvPr>
          <p:cNvSpPr>
            <a:spLocks noGrp="1"/>
          </p:cNvSpPr>
          <p:nvPr>
            <p:ph type="dt" sz="half" idx="10"/>
          </p:nvPr>
        </p:nvSpPr>
        <p:spPr/>
        <p:txBody>
          <a:bodyPr/>
          <a:lstStyle/>
          <a:p>
            <a:fld id="{44779894-C691-47EC-93E3-2E21831E9944}" type="datetimeFigureOut">
              <a:rPr lang="en-US" smtClean="0"/>
              <a:t>8/26/2022</a:t>
            </a:fld>
            <a:endParaRPr lang="en-US"/>
          </a:p>
        </p:txBody>
      </p:sp>
      <p:sp>
        <p:nvSpPr>
          <p:cNvPr id="6" name="Footer Placeholder 5">
            <a:extLst>
              <a:ext uri="{FF2B5EF4-FFF2-40B4-BE49-F238E27FC236}">
                <a16:creationId xmlns:a16="http://schemas.microsoft.com/office/drawing/2014/main" id="{80B58DA4-B486-2DB2-BC7E-7F79AB3AFC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540B71-D7BE-F5CF-0F2C-CCC4C90C121C}"/>
              </a:ext>
            </a:extLst>
          </p:cNvPr>
          <p:cNvSpPr>
            <a:spLocks noGrp="1"/>
          </p:cNvSpPr>
          <p:nvPr>
            <p:ph type="sldNum" sz="quarter" idx="12"/>
          </p:nvPr>
        </p:nvSpPr>
        <p:spPr/>
        <p:txBody>
          <a:bodyPr/>
          <a:lstStyle/>
          <a:p>
            <a:fld id="{4C4F6DBA-D209-4B69-8720-0AA8CE152216}" type="slidenum">
              <a:rPr lang="en-US" smtClean="0"/>
              <a:t>‹#›</a:t>
            </a:fld>
            <a:endParaRPr lang="en-US"/>
          </a:p>
        </p:txBody>
      </p:sp>
    </p:spTree>
    <p:extLst>
      <p:ext uri="{BB962C8B-B14F-4D97-AF65-F5344CB8AC3E}">
        <p14:creationId xmlns:p14="http://schemas.microsoft.com/office/powerpoint/2010/main" val="362951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EEF946-7276-A082-83F6-3A03FEB551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134976-B03B-1A3F-86D0-424E954E54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FBB9D3-B11E-CB03-80F9-4EEB41C8FA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79894-C691-47EC-93E3-2E21831E9944}" type="datetimeFigureOut">
              <a:rPr lang="en-US" smtClean="0"/>
              <a:t>8/26/2022</a:t>
            </a:fld>
            <a:endParaRPr lang="en-US"/>
          </a:p>
        </p:txBody>
      </p:sp>
      <p:sp>
        <p:nvSpPr>
          <p:cNvPr id="5" name="Footer Placeholder 4">
            <a:extLst>
              <a:ext uri="{FF2B5EF4-FFF2-40B4-BE49-F238E27FC236}">
                <a16:creationId xmlns:a16="http://schemas.microsoft.com/office/drawing/2014/main" id="{6B6FBE12-1150-34DE-D908-1A1AE51704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A3E9F4-8318-FB77-E3E9-1AB68068FA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4F6DBA-D209-4B69-8720-0AA8CE152216}" type="slidenum">
              <a:rPr lang="en-US" smtClean="0"/>
              <a:t>‹#›</a:t>
            </a:fld>
            <a:endParaRPr lang="en-US"/>
          </a:p>
        </p:txBody>
      </p:sp>
    </p:spTree>
    <p:extLst>
      <p:ext uri="{BB962C8B-B14F-4D97-AF65-F5344CB8AC3E}">
        <p14:creationId xmlns:p14="http://schemas.microsoft.com/office/powerpoint/2010/main" val="4030248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7D57A-AE6A-1577-79B6-96B3949971BD}"/>
              </a:ext>
            </a:extLst>
          </p:cNvPr>
          <p:cNvSpPr>
            <a:spLocks noGrp="1"/>
          </p:cNvSpPr>
          <p:nvPr>
            <p:ph type="ctrTitle"/>
          </p:nvPr>
        </p:nvSpPr>
        <p:spPr/>
        <p:txBody>
          <a:bodyPr>
            <a:normAutofit/>
          </a:bodyPr>
          <a:lstStyle/>
          <a:p>
            <a:r>
              <a:rPr lang="en-US" sz="7200" dirty="0">
                <a:latin typeface="Arial Black" panose="020B0A04020102020204" pitchFamily="34" charset="0"/>
              </a:rPr>
              <a:t>RISE 1_5</a:t>
            </a:r>
          </a:p>
        </p:txBody>
      </p:sp>
      <p:sp>
        <p:nvSpPr>
          <p:cNvPr id="3" name="Subtitle 2">
            <a:extLst>
              <a:ext uri="{FF2B5EF4-FFF2-40B4-BE49-F238E27FC236}">
                <a16:creationId xmlns:a16="http://schemas.microsoft.com/office/drawing/2014/main" id="{9CF6836B-C0FA-38B7-6838-22E8CCCC49C7}"/>
              </a:ext>
            </a:extLst>
          </p:cNvPr>
          <p:cNvSpPr>
            <a:spLocks noGrp="1"/>
          </p:cNvSpPr>
          <p:nvPr>
            <p:ph type="subTitle" idx="1"/>
          </p:nvPr>
        </p:nvSpPr>
        <p:spPr>
          <a:xfrm>
            <a:off x="1448696" y="3602038"/>
            <a:ext cx="9448800" cy="1655762"/>
          </a:xfrm>
        </p:spPr>
        <p:txBody>
          <a:bodyPr/>
          <a:lstStyle/>
          <a:p>
            <a:r>
              <a:rPr lang="en-US" dirty="0"/>
              <a:t>DAY 5 – BUSINESS PLANNING BLUEPRINT FOR MILLIONAIRE</a:t>
            </a:r>
          </a:p>
        </p:txBody>
      </p:sp>
      <p:sp>
        <p:nvSpPr>
          <p:cNvPr id="5" name="TextBox 4">
            <a:extLst>
              <a:ext uri="{FF2B5EF4-FFF2-40B4-BE49-F238E27FC236}">
                <a16:creationId xmlns:a16="http://schemas.microsoft.com/office/drawing/2014/main" id="{213400AD-AA2A-238C-AE6C-58CDB4D2B574}"/>
              </a:ext>
            </a:extLst>
          </p:cNvPr>
          <p:cNvSpPr txBox="1"/>
          <p:nvPr/>
        </p:nvSpPr>
        <p:spPr>
          <a:xfrm>
            <a:off x="490537" y="5135472"/>
            <a:ext cx="6309758" cy="923330"/>
          </a:xfrm>
          <a:prstGeom prst="rect">
            <a:avLst/>
          </a:prstGeom>
          <a:noFill/>
          <a:effectLst>
            <a:outerShdw blurRad="50800" dist="38100" dir="8100000" algn="tr" rotWithShape="0">
              <a:prstClr val="black">
                <a:alpha val="40000"/>
              </a:prstClr>
            </a:outerShdw>
          </a:effectLst>
        </p:spPr>
        <p:txBody>
          <a:bodyPr wrap="square" rtlCol="0">
            <a:spAutoFit/>
          </a:bodyPr>
          <a:lstStyle/>
          <a:p>
            <a:pPr marL="285750" indent="-285750">
              <a:buFont typeface="Arial" panose="020B0604020202020204" pitchFamily="34" charset="0"/>
              <a:buChar char="•"/>
            </a:pPr>
            <a:r>
              <a:rPr lang="en-US" dirty="0">
                <a:solidFill>
                  <a:schemeClr val="accent2"/>
                </a:solidFill>
              </a:rPr>
              <a:t>RESULT PLANNING OVERVIEW</a:t>
            </a:r>
          </a:p>
          <a:p>
            <a:pPr marL="285750" indent="-285750">
              <a:buFont typeface="Arial" panose="020B0604020202020204" pitchFamily="34" charset="0"/>
              <a:buChar char="•"/>
            </a:pPr>
            <a:r>
              <a:rPr lang="en-US" dirty="0">
                <a:solidFill>
                  <a:schemeClr val="accent2"/>
                </a:solidFill>
              </a:rPr>
              <a:t>BUSINESS PLAN TEMPLATE</a:t>
            </a:r>
          </a:p>
          <a:p>
            <a:pPr marL="285750" indent="-285750">
              <a:buFont typeface="Arial" panose="020B0604020202020204" pitchFamily="34" charset="0"/>
              <a:buChar char="•"/>
            </a:pPr>
            <a:r>
              <a:rPr lang="en-US" dirty="0">
                <a:solidFill>
                  <a:schemeClr val="accent2"/>
                </a:solidFill>
              </a:rPr>
              <a:t>BUSINESS PLAN CHALLENGE – 3 YR. Plan : PRACTICAL</a:t>
            </a:r>
          </a:p>
        </p:txBody>
      </p:sp>
    </p:spTree>
    <p:extLst>
      <p:ext uri="{BB962C8B-B14F-4D97-AF65-F5344CB8AC3E}">
        <p14:creationId xmlns:p14="http://schemas.microsoft.com/office/powerpoint/2010/main" val="1938732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B323F3C-6CAF-0B14-464F-E6356D61AF10}"/>
              </a:ext>
            </a:extLst>
          </p:cNvPr>
          <p:cNvSpPr txBox="1"/>
          <p:nvPr/>
        </p:nvSpPr>
        <p:spPr>
          <a:xfrm>
            <a:off x="1860110" y="394001"/>
            <a:ext cx="10106989" cy="892552"/>
          </a:xfrm>
          <a:prstGeom prst="rect">
            <a:avLst/>
          </a:prstGeom>
          <a:noFill/>
        </p:spPr>
        <p:txBody>
          <a:bodyPr wrap="square">
            <a:spAutoFit/>
          </a:bodyPr>
          <a:lstStyle/>
          <a:p>
            <a:r>
              <a:rPr lang="en-US" sz="2000" dirty="0">
                <a:solidFill>
                  <a:schemeClr val="bg1">
                    <a:lumMod val="65000"/>
                  </a:schemeClr>
                </a:solidFill>
                <a:latin typeface="Impact" panose="020B0806030902050204" pitchFamily="34" charset="0"/>
              </a:rPr>
              <a:t>DIGITAL BUSINESS ENGINEERING &amp; GROWTH PLANNING:	</a:t>
            </a:r>
            <a:r>
              <a:rPr lang="en-US" sz="1600" dirty="0">
                <a:solidFill>
                  <a:schemeClr val="accent4"/>
                </a:solidFill>
                <a:latin typeface="Arial" panose="020B0604020202020204" pitchFamily="34" charset="0"/>
                <a:cs typeface="Arial" panose="020B0604020202020204" pitchFamily="34" charset="0"/>
              </a:rPr>
              <a:t>BUSINESS PLANNING MILLIONAIRE WAY</a:t>
            </a:r>
            <a:endParaRPr lang="en-US" sz="2000" dirty="0">
              <a:solidFill>
                <a:schemeClr val="accent4"/>
              </a:solidFill>
              <a:latin typeface="Arial" panose="020B0604020202020204" pitchFamily="34" charset="0"/>
              <a:cs typeface="Arial" panose="020B0604020202020204" pitchFamily="34" charset="0"/>
            </a:endParaRPr>
          </a:p>
          <a:p>
            <a:pPr algn="r"/>
            <a:r>
              <a:rPr lang="en-US" sz="1600" dirty="0">
                <a:solidFill>
                  <a:schemeClr val="bg1">
                    <a:lumMod val="65000"/>
                  </a:schemeClr>
                </a:solidFill>
                <a:latin typeface="Copperplate Gothic Bold" panose="020E0705020206020404" pitchFamily="34" charset="0"/>
              </a:rPr>
              <a:t>Digital Business ENGINEERING</a:t>
            </a:r>
          </a:p>
          <a:p>
            <a:pPr algn="r"/>
            <a:r>
              <a:rPr lang="en-US" sz="1600" dirty="0">
                <a:solidFill>
                  <a:schemeClr val="bg1">
                    <a:lumMod val="65000"/>
                  </a:schemeClr>
                </a:solidFill>
                <a:latin typeface="Copperplate Gothic Bold" panose="020E0705020206020404" pitchFamily="34" charset="0"/>
              </a:rPr>
              <a:t>Digital Business Growth </a:t>
            </a:r>
          </a:p>
        </p:txBody>
      </p:sp>
      <p:cxnSp>
        <p:nvCxnSpPr>
          <p:cNvPr id="12" name="Straight Connector 11">
            <a:extLst>
              <a:ext uri="{FF2B5EF4-FFF2-40B4-BE49-F238E27FC236}">
                <a16:creationId xmlns:a16="http://schemas.microsoft.com/office/drawing/2014/main" id="{127E98B2-4827-83B3-391D-122415FD9990}"/>
              </a:ext>
            </a:extLst>
          </p:cNvPr>
          <p:cNvCxnSpPr>
            <a:cxnSpLocks/>
          </p:cNvCxnSpPr>
          <p:nvPr/>
        </p:nvCxnSpPr>
        <p:spPr>
          <a:xfrm>
            <a:off x="1952402" y="1296048"/>
            <a:ext cx="10014697"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8A835D9-0CC7-F58E-F104-5D4CBD4AD2CF}"/>
              </a:ext>
            </a:extLst>
          </p:cNvPr>
          <p:cNvCxnSpPr>
            <a:cxnSpLocks/>
          </p:cNvCxnSpPr>
          <p:nvPr/>
        </p:nvCxnSpPr>
        <p:spPr>
          <a:xfrm>
            <a:off x="1952402" y="258290"/>
            <a:ext cx="10014697" cy="0"/>
          </a:xfrm>
          <a:prstGeom prst="line">
            <a:avLst/>
          </a:prstGeom>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0624237E-81E7-1CFD-5983-96158B30D6AF}"/>
              </a:ext>
            </a:extLst>
          </p:cNvPr>
          <p:cNvSpPr/>
          <p:nvPr/>
        </p:nvSpPr>
        <p:spPr>
          <a:xfrm>
            <a:off x="11166284" y="5821630"/>
            <a:ext cx="983152" cy="1029688"/>
          </a:xfrm>
          <a:prstGeom prst="rect">
            <a:avLst/>
          </a:prstGeom>
          <a:noFill/>
        </p:spPr>
        <p:txBody>
          <a:bodyPr wrap="none" lIns="91440" tIns="45720" rIns="91440" bIns="45720">
            <a:prstTxWarp prst="textArchUp">
              <a:avLst>
                <a:gd name="adj" fmla="val 8925235"/>
              </a:avLst>
            </a:prstTxWarp>
            <a:spAutoFit/>
          </a:bodyPr>
          <a:lstStyle/>
          <a:p>
            <a:pPr algn="ctr"/>
            <a:r>
              <a:rPr lang="en-US" sz="800" b="1" dirty="0">
                <a:ln w="0"/>
                <a:latin typeface="Arial" panose="020B0604020202020204" pitchFamily="34" charset="0"/>
                <a:cs typeface="Arial" panose="020B0604020202020204" pitchFamily="34" charset="0"/>
              </a:rPr>
              <a:t>DIGITAL</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BUSINESS</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HUB</a:t>
            </a:r>
            <a:endParaRPr lang="en-US" sz="800" b="1" cap="none" spc="0" dirty="0">
              <a:ln w="0"/>
              <a:solidFill>
                <a:schemeClr val="tx1"/>
              </a:solidFill>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F1B5DC4F-BB36-E3D7-C37E-12FF36046A69}"/>
              </a:ext>
            </a:extLst>
          </p:cNvPr>
          <p:cNvSpPr/>
          <p:nvPr/>
        </p:nvSpPr>
        <p:spPr>
          <a:xfrm>
            <a:off x="1650506" y="34739"/>
            <a:ext cx="10181296" cy="27699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1200" b="1" spc="3000" dirty="0">
                <a:ln/>
                <a:solidFill>
                  <a:schemeClr val="accent4"/>
                </a:solidFill>
              </a:rPr>
              <a:t>MILLIONAIRE  MINDSET</a:t>
            </a:r>
            <a:endParaRPr lang="en-US" sz="1200" b="1" cap="none" spc="3000" dirty="0">
              <a:ln/>
              <a:solidFill>
                <a:schemeClr val="accent4"/>
              </a:solidFill>
              <a:effectLst/>
            </a:endParaRPr>
          </a:p>
        </p:txBody>
      </p:sp>
      <p:sp>
        <p:nvSpPr>
          <p:cNvPr id="2" name="TextBox 1">
            <a:extLst>
              <a:ext uri="{FF2B5EF4-FFF2-40B4-BE49-F238E27FC236}">
                <a16:creationId xmlns:a16="http://schemas.microsoft.com/office/drawing/2014/main" id="{33E78601-A449-580C-BE6C-C8FCE0BCC83F}"/>
              </a:ext>
            </a:extLst>
          </p:cNvPr>
          <p:cNvSpPr txBox="1"/>
          <p:nvPr/>
        </p:nvSpPr>
        <p:spPr>
          <a:xfrm>
            <a:off x="1846947" y="798885"/>
            <a:ext cx="1171575" cy="369332"/>
          </a:xfrm>
          <a:prstGeom prst="rect">
            <a:avLst/>
          </a:prstGeom>
          <a:noFill/>
        </p:spPr>
        <p:txBody>
          <a:bodyPr wrap="square">
            <a:spAutoFit/>
          </a:bodyPr>
          <a:lstStyle/>
          <a:p>
            <a:r>
              <a:rPr lang="en-US" sz="1800" dirty="0">
                <a:solidFill>
                  <a:schemeClr val="bg1">
                    <a:lumMod val="65000"/>
                  </a:schemeClr>
                </a:solidFill>
                <a:latin typeface="Copperplate Gothic Bold" panose="020E0705020206020404" pitchFamily="34" charset="0"/>
              </a:rPr>
              <a:t>DAY </a:t>
            </a:r>
            <a:r>
              <a:rPr lang="en-US" dirty="0">
                <a:solidFill>
                  <a:schemeClr val="bg1">
                    <a:lumMod val="65000"/>
                  </a:schemeClr>
                </a:solidFill>
                <a:latin typeface="Copperplate Gothic Bold" panose="020E0705020206020404" pitchFamily="34" charset="0"/>
              </a:rPr>
              <a:t>5</a:t>
            </a:r>
            <a:r>
              <a:rPr lang="en-US" sz="1800" dirty="0">
                <a:solidFill>
                  <a:schemeClr val="bg1">
                    <a:lumMod val="65000"/>
                  </a:schemeClr>
                </a:solidFill>
                <a:latin typeface="Copperplate Gothic Bold" panose="020E0705020206020404" pitchFamily="34" charset="0"/>
              </a:rPr>
              <a:t> :</a:t>
            </a:r>
            <a:endParaRPr lang="en-US" dirty="0"/>
          </a:p>
        </p:txBody>
      </p:sp>
      <p:sp>
        <p:nvSpPr>
          <p:cNvPr id="13" name="TextBox 12">
            <a:extLst>
              <a:ext uri="{FF2B5EF4-FFF2-40B4-BE49-F238E27FC236}">
                <a16:creationId xmlns:a16="http://schemas.microsoft.com/office/drawing/2014/main" id="{5E0C08EB-3E76-5C00-E649-EC2B290216F2}"/>
              </a:ext>
            </a:extLst>
          </p:cNvPr>
          <p:cNvSpPr txBox="1"/>
          <p:nvPr/>
        </p:nvSpPr>
        <p:spPr>
          <a:xfrm>
            <a:off x="2791333" y="788644"/>
            <a:ext cx="5748985" cy="369332"/>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US" dirty="0">
                <a:solidFill>
                  <a:schemeClr val="accent2"/>
                </a:solidFill>
              </a:rPr>
              <a:t>OVERVIEW | TEMPLATE | PRACTICAL</a:t>
            </a:r>
          </a:p>
        </p:txBody>
      </p:sp>
      <p:sp>
        <p:nvSpPr>
          <p:cNvPr id="23" name="Rectangle 22">
            <a:extLst>
              <a:ext uri="{FF2B5EF4-FFF2-40B4-BE49-F238E27FC236}">
                <a16:creationId xmlns:a16="http://schemas.microsoft.com/office/drawing/2014/main" id="{F41FAF9B-97A7-78A3-D6D6-6EEB96098345}"/>
              </a:ext>
            </a:extLst>
          </p:cNvPr>
          <p:cNvSpPr/>
          <p:nvPr/>
        </p:nvSpPr>
        <p:spPr>
          <a:xfrm>
            <a:off x="2659528" y="1775534"/>
            <a:ext cx="8348354" cy="399495"/>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54BF0D2A-3BC0-5A08-93A1-6757D6D714CE}"/>
              </a:ext>
            </a:extLst>
          </p:cNvPr>
          <p:cNvSpPr/>
          <p:nvPr/>
        </p:nvSpPr>
        <p:spPr>
          <a:xfrm>
            <a:off x="2648357" y="2282090"/>
            <a:ext cx="8348354" cy="1148917"/>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79212BC-B705-279A-F24C-7A65042C01B2}"/>
              </a:ext>
            </a:extLst>
          </p:cNvPr>
          <p:cNvSpPr/>
          <p:nvPr/>
        </p:nvSpPr>
        <p:spPr>
          <a:xfrm>
            <a:off x="2648357" y="3497840"/>
            <a:ext cx="8348354" cy="603643"/>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5BF77C9-E7C6-BE2A-B066-5F575AB5C843}"/>
              </a:ext>
            </a:extLst>
          </p:cNvPr>
          <p:cNvSpPr/>
          <p:nvPr/>
        </p:nvSpPr>
        <p:spPr>
          <a:xfrm>
            <a:off x="2659528" y="4262799"/>
            <a:ext cx="8348354" cy="779718"/>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9CA5A42-737D-C0D3-9683-C8DED24CF93C}"/>
              </a:ext>
            </a:extLst>
          </p:cNvPr>
          <p:cNvSpPr/>
          <p:nvPr/>
        </p:nvSpPr>
        <p:spPr>
          <a:xfrm>
            <a:off x="2659528" y="5203833"/>
            <a:ext cx="8348354" cy="540019"/>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aphicFrame>
        <p:nvGraphicFramePr>
          <p:cNvPr id="19" name="Table 18">
            <a:extLst>
              <a:ext uri="{FF2B5EF4-FFF2-40B4-BE49-F238E27FC236}">
                <a16:creationId xmlns:a16="http://schemas.microsoft.com/office/drawing/2014/main" id="{F0A78324-2427-BF05-7EAF-A95E05980876}"/>
              </a:ext>
            </a:extLst>
          </p:cNvPr>
          <p:cNvGraphicFramePr>
            <a:graphicFrameLocks noGrp="1"/>
          </p:cNvGraphicFramePr>
          <p:nvPr>
            <p:extLst>
              <p:ext uri="{D42A27DB-BD31-4B8C-83A1-F6EECF244321}">
                <p14:modId xmlns:p14="http://schemas.microsoft.com/office/powerpoint/2010/main" val="2387773837"/>
              </p:ext>
            </p:extLst>
          </p:nvPr>
        </p:nvGraphicFramePr>
        <p:xfrm>
          <a:off x="2659528" y="1340688"/>
          <a:ext cx="8348354" cy="5251980"/>
        </p:xfrm>
        <a:graphic>
          <a:graphicData uri="http://schemas.openxmlformats.org/drawingml/2006/table">
            <a:tbl>
              <a:tblPr firstRow="1" firstCol="1" bandRow="1">
                <a:tableStyleId>{5C22544A-7EE6-4342-B048-85BDC9FD1C3A}</a:tableStyleId>
              </a:tblPr>
              <a:tblGrid>
                <a:gridCol w="2481942">
                  <a:extLst>
                    <a:ext uri="{9D8B030D-6E8A-4147-A177-3AD203B41FA5}">
                      <a16:colId xmlns:a16="http://schemas.microsoft.com/office/drawing/2014/main" val="864045024"/>
                    </a:ext>
                  </a:extLst>
                </a:gridCol>
                <a:gridCol w="5866412">
                  <a:extLst>
                    <a:ext uri="{9D8B030D-6E8A-4147-A177-3AD203B41FA5}">
                      <a16:colId xmlns:a16="http://schemas.microsoft.com/office/drawing/2014/main" val="3470671192"/>
                    </a:ext>
                  </a:extLst>
                </a:gridCol>
              </a:tblGrid>
              <a:tr h="269316">
                <a:tc>
                  <a:txBody>
                    <a:bodyPr/>
                    <a:lstStyle/>
                    <a:p>
                      <a:pPr algn="ctr" fontAlgn="b"/>
                      <a:r>
                        <a:rPr lang="en-US" sz="1000" u="none" strike="noStrike" dirty="0">
                          <a:effectLst/>
                        </a:rPr>
                        <a:t> </a:t>
                      </a:r>
                      <a:r>
                        <a:rPr lang="en-US" sz="1800" u="none" strike="noStrike" dirty="0">
                          <a:solidFill>
                            <a:schemeClr val="bg1"/>
                          </a:solidFill>
                          <a:effectLst/>
                        </a:rPr>
                        <a:t>TOPIC</a:t>
                      </a:r>
                      <a:endParaRPr lang="en-US" sz="1000" b="1" i="0" u="none" strike="noStrike" dirty="0">
                        <a:solidFill>
                          <a:schemeClr val="bg1"/>
                        </a:solidFill>
                        <a:effectLst/>
                        <a:latin typeface="Corbel" panose="020B0503020204020204" pitchFamily="34" charset="0"/>
                      </a:endParaRPr>
                    </a:p>
                  </a:txBody>
                  <a:tcPr marL="0" marR="0" marT="0" marB="0" anchor="ctr">
                    <a:solidFill>
                      <a:schemeClr val="accent1">
                        <a:alpha val="52000"/>
                      </a:schemeClr>
                    </a:solidFill>
                  </a:tcPr>
                </a:tc>
                <a:tc>
                  <a:txBody>
                    <a:bodyPr/>
                    <a:lstStyle/>
                    <a:p>
                      <a:pPr algn="ctr" fontAlgn="b"/>
                      <a:r>
                        <a:rPr lang="en-US" sz="1800" b="1" i="0" u="none" strike="noStrike" dirty="0">
                          <a:solidFill>
                            <a:schemeClr val="bg1"/>
                          </a:solidFill>
                          <a:effectLst/>
                          <a:latin typeface="Corbel" panose="020B0503020204020204" pitchFamily="34" charset="0"/>
                        </a:rPr>
                        <a:t>DESCRIPTION</a:t>
                      </a:r>
                    </a:p>
                  </a:txBody>
                  <a:tcPr marL="0" marR="0" marT="0" marB="0" anchor="ctr">
                    <a:solidFill>
                      <a:schemeClr val="accent1">
                        <a:alpha val="52000"/>
                      </a:schemeClr>
                    </a:solidFill>
                  </a:tcPr>
                </a:tc>
                <a:extLst>
                  <a:ext uri="{0D108BD9-81ED-4DB2-BD59-A6C34878D82A}">
                    <a16:rowId xmlns:a16="http://schemas.microsoft.com/office/drawing/2014/main" val="1997264995"/>
                  </a:ext>
                </a:extLst>
              </a:tr>
              <a:tr h="148124">
                <a:tc>
                  <a:txBody>
                    <a:bodyPr/>
                    <a:lstStyle/>
                    <a:p>
                      <a:pPr algn="l" fontAlgn="b"/>
                      <a:r>
                        <a:rPr lang="en-US" sz="1000" u="none" strike="noStrike">
                          <a:effectLst/>
                        </a:rPr>
                        <a:t> </a:t>
                      </a:r>
                      <a:endParaRPr lang="en-US" sz="10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ctr" fontAlgn="b"/>
                      <a:r>
                        <a:rPr lang="en-US" sz="1000" u="none" strike="noStrike">
                          <a:effectLst/>
                        </a:rPr>
                        <a:t> </a:t>
                      </a:r>
                      <a:endParaRPr lang="en-US" sz="1000" b="1" i="0" u="none" strike="noStrike">
                        <a:solidFill>
                          <a:srgbClr val="000000"/>
                        </a:solidFill>
                        <a:effectLst/>
                        <a:latin typeface="Corbel" panose="020B0503020204020204" pitchFamily="34" charset="0"/>
                      </a:endParaRPr>
                    </a:p>
                  </a:txBody>
                  <a:tcPr marL="0" marR="0" marT="0" marB="0" anchor="b">
                    <a:solidFill>
                      <a:schemeClr val="accent1">
                        <a:tint val="40000"/>
                        <a:alpha val="52000"/>
                      </a:schemeClr>
                    </a:solidFill>
                  </a:tcPr>
                </a:tc>
                <a:extLst>
                  <a:ext uri="{0D108BD9-81ED-4DB2-BD59-A6C34878D82A}">
                    <a16:rowId xmlns:a16="http://schemas.microsoft.com/office/drawing/2014/main" val="3005911483"/>
                  </a:ext>
                </a:extLst>
              </a:tr>
              <a:tr h="161590">
                <a:tc>
                  <a:txBody>
                    <a:bodyPr/>
                    <a:lstStyle/>
                    <a:p>
                      <a:pPr lvl="1" algn="l" fontAlgn="b"/>
                      <a:r>
                        <a:rPr lang="en-US" sz="1400" u="none" strike="noStrike" dirty="0">
                          <a:effectLst/>
                        </a:rPr>
                        <a:t>OVERVIEW</a:t>
                      </a:r>
                      <a:endParaRPr lang="en-US" sz="14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lvl="0" algn="l" fontAlgn="b"/>
                      <a:endParaRPr lang="en-US" sz="1000" b="1" i="0" u="none" strike="noStrike" dirty="0">
                        <a:solidFill>
                          <a:srgbClr val="833C0C"/>
                        </a:solidFill>
                        <a:effectLst/>
                        <a:latin typeface="Corbel" panose="020B0503020204020204" pitchFamily="34" charset="0"/>
                      </a:endParaRPr>
                    </a:p>
                  </a:txBody>
                  <a:tcPr marL="0" marR="0" marT="0" marB="0" anchor="b">
                    <a:solidFill>
                      <a:schemeClr val="accent1">
                        <a:tint val="20000"/>
                        <a:alpha val="52000"/>
                      </a:schemeClr>
                    </a:solidFill>
                  </a:tcPr>
                </a:tc>
                <a:extLst>
                  <a:ext uri="{0D108BD9-81ED-4DB2-BD59-A6C34878D82A}">
                    <a16:rowId xmlns:a16="http://schemas.microsoft.com/office/drawing/2014/main" val="2076542296"/>
                  </a:ext>
                </a:extLst>
              </a:tr>
              <a:tr h="161590">
                <a:tc>
                  <a:txBody>
                    <a:bodyPr/>
                    <a:lstStyle/>
                    <a:p>
                      <a:pPr lvl="0" algn="ctr" fontAlgn="b"/>
                      <a:r>
                        <a:rPr lang="en-US" sz="900" u="none" strike="noStrike" dirty="0">
                          <a:effectLst/>
                        </a:rPr>
                        <a:t>( Digital Business Fundamentals )</a:t>
                      </a:r>
                      <a:endParaRPr lang="en-US" sz="9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000" u="none" strike="noStrike" dirty="0">
                          <a:effectLst/>
                        </a:rPr>
                        <a:t>•INTRODUCTION :  RISE WITH SOUL : BUSINESS OVERVIEW | RISE UP MODEL</a:t>
                      </a:r>
                      <a:endParaRPr lang="en-US" sz="1000" b="1" i="0" u="none" strike="noStrike" dirty="0">
                        <a:solidFill>
                          <a:srgbClr val="833C0C"/>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1638047062"/>
                  </a:ext>
                </a:extLst>
              </a:tr>
              <a:tr h="161590">
                <a:tc>
                  <a:txBody>
                    <a:bodyPr/>
                    <a:lstStyle/>
                    <a:p>
                      <a:pPr lvl="1" algn="l" fontAlgn="b"/>
                      <a:r>
                        <a:rPr lang="en-US" sz="1100" u="none" strike="noStrike">
                          <a:effectLst/>
                        </a:rPr>
                        <a:t> </a:t>
                      </a:r>
                      <a:endParaRPr lang="en-US" sz="11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fontAlgn="b"/>
                      <a:r>
                        <a:rPr lang="en-US" sz="1000" u="none" strike="noStrike" dirty="0">
                          <a:effectLst/>
                        </a:rPr>
                        <a:t> </a:t>
                      </a:r>
                      <a:endParaRPr lang="en-US" sz="1000" b="0" i="0" u="none" strike="noStrike" dirty="0">
                        <a:solidFill>
                          <a:srgbClr val="000000"/>
                        </a:solidFill>
                        <a:effectLst/>
                        <a:latin typeface="Corbel" panose="020B0503020204020204" pitchFamily="34" charset="0"/>
                      </a:endParaRPr>
                    </a:p>
                  </a:txBody>
                  <a:tcPr marL="0" marR="0" marT="0" marB="0" anchor="b">
                    <a:solidFill>
                      <a:schemeClr val="accent1">
                        <a:tint val="20000"/>
                        <a:alpha val="52000"/>
                      </a:schemeClr>
                    </a:solidFill>
                  </a:tcPr>
                </a:tc>
                <a:extLst>
                  <a:ext uri="{0D108BD9-81ED-4DB2-BD59-A6C34878D82A}">
                    <a16:rowId xmlns:a16="http://schemas.microsoft.com/office/drawing/2014/main" val="1007841373"/>
                  </a:ext>
                </a:extLst>
              </a:tr>
              <a:tr h="161590">
                <a:tc>
                  <a:txBody>
                    <a:bodyPr/>
                    <a:lstStyle/>
                    <a:p>
                      <a:pPr lvl="1" algn="l" fontAlgn="b"/>
                      <a:r>
                        <a:rPr lang="en-US" sz="1400" u="none" strike="noStrike" dirty="0">
                          <a:effectLst/>
                        </a:rPr>
                        <a:t>STRATEGY</a:t>
                      </a:r>
                      <a:endParaRPr lang="en-US" sz="14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•STRATEGIC PLANNING : |  TIB   | TOB | SOM</a:t>
                      </a:r>
                      <a:endParaRPr lang="en-US" sz="1000" b="1" i="0" u="none" strike="noStrike" dirty="0">
                        <a:solidFill>
                          <a:srgbClr val="833C0C"/>
                        </a:solidFill>
                        <a:effectLst/>
                        <a:latin typeface="Arial" panose="020B0604020202020204" pitchFamily="34" charset="0"/>
                      </a:endParaRPr>
                    </a:p>
                  </a:txBody>
                  <a:tcPr marL="142173" marR="0" marT="0" marB="0" anchor="ctr">
                    <a:solidFill>
                      <a:schemeClr val="accent1">
                        <a:tint val="40000"/>
                        <a:alpha val="52000"/>
                      </a:schemeClr>
                    </a:solidFill>
                  </a:tcPr>
                </a:tc>
                <a:extLst>
                  <a:ext uri="{0D108BD9-81ED-4DB2-BD59-A6C34878D82A}">
                    <a16:rowId xmlns:a16="http://schemas.microsoft.com/office/drawing/2014/main" val="100086741"/>
                  </a:ext>
                </a:extLst>
              </a:tr>
              <a:tr h="117207">
                <a:tc rowSpan="6">
                  <a:txBody>
                    <a:bodyPr/>
                    <a:lstStyle/>
                    <a:p>
                      <a:pPr lvl="0" algn="ctr" fontAlgn="b"/>
                      <a:r>
                        <a:rPr lang="en-US" sz="900" u="none" strike="noStrike" dirty="0">
                          <a:effectLst/>
                        </a:rPr>
                        <a:t>( Digital Business Strategy Fundamentals )</a:t>
                      </a:r>
                    </a:p>
                  </a:txBody>
                  <a:tcPr marL="0" marR="0" marT="0" marB="0" anchor="ctr">
                    <a:solidFill>
                      <a:schemeClr val="accent1">
                        <a:alpha val="52000"/>
                      </a:schemeClr>
                    </a:solidFill>
                  </a:tcPr>
                </a:tc>
                <a:tc>
                  <a:txBody>
                    <a:bodyPr/>
                    <a:lstStyle/>
                    <a:p>
                      <a:pPr algn="l" rtl="0" fontAlgn="ctr"/>
                      <a:r>
                        <a:rPr lang="en-US" sz="1000" u="none" strike="noStrike" dirty="0">
                          <a:effectLst/>
                        </a:rPr>
                        <a:t>•Vision | Mission | Purpose</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584818171"/>
                  </a:ext>
                </a:extLst>
              </a:tr>
              <a:tr h="161590">
                <a:tc vMerge="1">
                  <a:txBody>
                    <a:bodyPr/>
                    <a:lstStyle/>
                    <a:p>
                      <a:pPr lvl="1" algn="l" fontAlgn="b"/>
                      <a:r>
                        <a:rPr lang="en-US" sz="1100" u="none" strike="noStrike" dirty="0">
                          <a:effectLst/>
                        </a:rPr>
                        <a:t> </a:t>
                      </a:r>
                      <a:endParaRPr lang="en-US" sz="1100" b="1" i="0" u="none" strike="noStrike" dirty="0">
                        <a:solidFill>
                          <a:srgbClr val="000000"/>
                        </a:solidFill>
                        <a:effectLst/>
                        <a:latin typeface="Corbel" panose="020B0503020204020204" pitchFamily="34" charset="0"/>
                      </a:endParaRPr>
                    </a:p>
                  </a:txBody>
                  <a:tcPr marL="0" marR="0" marT="0" marB="0" anchor="b"/>
                </a:tc>
                <a:tc>
                  <a:txBody>
                    <a:bodyPr/>
                    <a:lstStyle/>
                    <a:p>
                      <a:pPr algn="l" rtl="0" fontAlgn="ctr"/>
                      <a:r>
                        <a:rPr lang="en-US" sz="1000" u="none" strike="noStrike" dirty="0">
                          <a:effectLst/>
                        </a:rPr>
                        <a:t> •Digital Asset to be Productized ( service as a product ) </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3958475358"/>
                  </a:ext>
                </a:extLst>
              </a:tr>
              <a:tr h="161590">
                <a:tc vMerge="1">
                  <a:txBody>
                    <a:bodyPr/>
                    <a:lstStyle/>
                    <a:p>
                      <a:pPr lvl="1" algn="l" fontAlgn="b"/>
                      <a:r>
                        <a:rPr lang="en-US" sz="1100" u="none" strike="noStrike" dirty="0">
                          <a:effectLst/>
                        </a:rPr>
                        <a:t> </a:t>
                      </a:r>
                      <a:endParaRPr lang="en-US" sz="1100" b="1" i="0" u="none" strike="noStrike" dirty="0">
                        <a:solidFill>
                          <a:srgbClr val="000000"/>
                        </a:solidFill>
                        <a:effectLst/>
                        <a:latin typeface="Corbel" panose="020B0503020204020204" pitchFamily="34" charset="0"/>
                      </a:endParaRPr>
                    </a:p>
                  </a:txBody>
                  <a:tcPr marL="0" marR="0" marT="0" marB="0" anchor="b"/>
                </a:tc>
                <a:tc>
                  <a:txBody>
                    <a:bodyPr/>
                    <a:lstStyle/>
                    <a:p>
                      <a:pPr algn="l" rtl="0" fontAlgn="ctr"/>
                      <a:r>
                        <a:rPr lang="en-US" sz="1000" u="none" strike="noStrike" dirty="0">
                          <a:effectLst/>
                        </a:rPr>
                        <a:t>•Current State | Future State | </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39095849"/>
                  </a:ext>
                </a:extLst>
              </a:tr>
              <a:tr h="161590">
                <a:tc vMerge="1">
                  <a:txBody>
                    <a:bodyPr/>
                    <a:lstStyle/>
                    <a:p>
                      <a:pPr lvl="1" algn="l" fontAlgn="b"/>
                      <a:r>
                        <a:rPr lang="en-US" sz="1100" u="none" strike="noStrike">
                          <a:effectLst/>
                        </a:rPr>
                        <a:t> </a:t>
                      </a:r>
                      <a:endParaRPr lang="en-US" sz="1100" b="1" i="0" u="none" strike="noStrike">
                        <a:solidFill>
                          <a:srgbClr val="000000"/>
                        </a:solidFill>
                        <a:effectLst/>
                        <a:latin typeface="Corbel" panose="020B0503020204020204" pitchFamily="34" charset="0"/>
                      </a:endParaRPr>
                    </a:p>
                  </a:txBody>
                  <a:tcPr marL="0" marR="0" marT="0" marB="0" anchor="b"/>
                </a:tc>
                <a:tc>
                  <a:txBody>
                    <a:bodyPr/>
                    <a:lstStyle/>
                    <a:p>
                      <a:pPr algn="l" rtl="0" fontAlgn="ctr"/>
                      <a:r>
                        <a:rPr lang="en-US" sz="1000" u="none" strike="noStrike" dirty="0">
                          <a:effectLst/>
                        </a:rPr>
                        <a:t>•Competitive Advantage : NICHE</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3707638570"/>
                  </a:ext>
                </a:extLst>
              </a:tr>
              <a:tr h="161590">
                <a:tc vMerge="1">
                  <a:txBody>
                    <a:bodyPr/>
                    <a:lstStyle/>
                    <a:p>
                      <a:pPr lvl="1" algn="l" fontAlgn="b"/>
                      <a:r>
                        <a:rPr lang="en-US" sz="1100" u="none" strike="noStrike">
                          <a:effectLst/>
                        </a:rPr>
                        <a:t> </a:t>
                      </a:r>
                      <a:endParaRPr lang="en-US" sz="1100" b="1" i="0" u="none" strike="noStrike">
                        <a:solidFill>
                          <a:srgbClr val="000000"/>
                        </a:solidFill>
                        <a:effectLst/>
                        <a:latin typeface="Corbel" panose="020B0503020204020204" pitchFamily="34" charset="0"/>
                      </a:endParaRPr>
                    </a:p>
                  </a:txBody>
                  <a:tcPr marL="0" marR="0" marT="0" marB="0" anchor="b"/>
                </a:tc>
                <a:tc>
                  <a:txBody>
                    <a:bodyPr/>
                    <a:lstStyle/>
                    <a:p>
                      <a:pPr algn="l" rtl="0" fontAlgn="ctr"/>
                      <a:r>
                        <a:rPr lang="en-US" sz="1000" u="none" strike="noStrike" dirty="0">
                          <a:effectLst/>
                        </a:rPr>
                        <a:t>•Road Map: 1 yr. : Curr State to Future State (3M Strategy)</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3131706334"/>
                  </a:ext>
                </a:extLst>
              </a:tr>
              <a:tr h="161590">
                <a:tc vMerge="1">
                  <a:txBody>
                    <a:bodyPr/>
                    <a:lstStyle/>
                    <a:p>
                      <a:pPr lvl="1" algn="l" fontAlgn="b"/>
                      <a:r>
                        <a:rPr lang="en-US" sz="1100" u="none" strike="noStrike" dirty="0">
                          <a:effectLst/>
                        </a:rPr>
                        <a:t> </a:t>
                      </a:r>
                      <a:endParaRPr lang="en-US" sz="1100" b="1" i="0" u="none" strike="noStrike" dirty="0">
                        <a:solidFill>
                          <a:srgbClr val="000000"/>
                        </a:solidFill>
                        <a:effectLst/>
                        <a:latin typeface="Corbel" panose="020B0503020204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solidFill>
                          <a:srgbClr val="000000"/>
                        </a:solidFill>
                        <a:effectLst/>
                        <a:latin typeface="Corbel" panose="020B0503020204020204" pitchFamily="34" charset="0"/>
                      </a:endParaRPr>
                    </a:p>
                  </a:txBody>
                  <a:tcPr marL="0" marR="0" marT="0" marB="0" anchor="b">
                    <a:solidFill>
                      <a:schemeClr val="accent1">
                        <a:tint val="40000"/>
                        <a:alpha val="52000"/>
                      </a:schemeClr>
                    </a:solidFill>
                  </a:tcPr>
                </a:tc>
                <a:extLst>
                  <a:ext uri="{0D108BD9-81ED-4DB2-BD59-A6C34878D82A}">
                    <a16:rowId xmlns:a16="http://schemas.microsoft.com/office/drawing/2014/main" val="3961411289"/>
                  </a:ext>
                </a:extLst>
              </a:tr>
              <a:tr h="161590">
                <a:tc>
                  <a:txBody>
                    <a:bodyPr/>
                    <a:lstStyle/>
                    <a:p>
                      <a:pPr lvl="1" algn="l" fontAlgn="b"/>
                      <a:r>
                        <a:rPr lang="en-US" sz="1400" u="none" strike="noStrike" dirty="0">
                          <a:effectLst/>
                        </a:rPr>
                        <a:t>CUSTOMER EXPERIENCE</a:t>
                      </a:r>
                      <a:endParaRPr lang="en-US" sz="12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•CUSTOMER ACQUISITION Overview</a:t>
                      </a:r>
                      <a:endParaRPr lang="en-US" sz="1000" b="1" i="0" u="none" strike="noStrike" dirty="0">
                        <a:solidFill>
                          <a:srgbClr val="833C0C"/>
                        </a:solidFill>
                        <a:effectLst/>
                        <a:latin typeface="Arial" panose="020B0604020202020204" pitchFamily="34" charset="0"/>
                      </a:endParaRPr>
                    </a:p>
                  </a:txBody>
                  <a:tcPr marL="142173" marR="0" marT="0" marB="0" anchor="ctr">
                    <a:solidFill>
                      <a:schemeClr val="accent1">
                        <a:tint val="20000"/>
                        <a:alpha val="52000"/>
                      </a:schemeClr>
                    </a:solidFill>
                  </a:tcPr>
                </a:tc>
                <a:extLst>
                  <a:ext uri="{0D108BD9-81ED-4DB2-BD59-A6C34878D82A}">
                    <a16:rowId xmlns:a16="http://schemas.microsoft.com/office/drawing/2014/main" val="2161847018"/>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•Customer Engagement &amp; Communication Strategy :  WEBINAR, FUNNEL - DIGITAL SYSTEM</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921699458"/>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•Customer Experience</a:t>
                      </a:r>
                      <a:endParaRPr lang="en-US" sz="1000" b="0" i="0" u="none" strike="noStrike">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1701777375"/>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 </a:t>
                      </a:r>
                      <a:endParaRPr lang="en-US" sz="1000" b="0" i="0" u="none" strike="noStrike">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2533430688"/>
                  </a:ext>
                </a:extLst>
              </a:tr>
              <a:tr h="161590">
                <a:tc>
                  <a:txBody>
                    <a:bodyPr/>
                    <a:lstStyle/>
                    <a:p>
                      <a:pPr lvl="1" algn="l" fontAlgn="b"/>
                      <a:r>
                        <a:rPr lang="en-US" sz="1400" u="none" strike="noStrike" dirty="0">
                          <a:effectLst/>
                        </a:rPr>
                        <a:t>SALES GROWTH</a:t>
                      </a:r>
                      <a:endParaRPr lang="en-US" sz="14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•SALEs Overview</a:t>
                      </a:r>
                      <a:endParaRPr lang="en-US" sz="1000" b="1" i="0" u="none" strike="noStrike">
                        <a:solidFill>
                          <a:srgbClr val="833C0C"/>
                        </a:solidFill>
                        <a:effectLst/>
                        <a:latin typeface="Arial" panose="020B0604020202020204" pitchFamily="34" charset="0"/>
                      </a:endParaRPr>
                    </a:p>
                  </a:txBody>
                  <a:tcPr marL="142173" marR="0" marT="0" marB="0" anchor="ctr">
                    <a:solidFill>
                      <a:schemeClr val="accent1">
                        <a:tint val="20000"/>
                        <a:alpha val="52000"/>
                      </a:schemeClr>
                    </a:solidFill>
                  </a:tcPr>
                </a:tc>
                <a:extLst>
                  <a:ext uri="{0D108BD9-81ED-4DB2-BD59-A6C34878D82A}">
                    <a16:rowId xmlns:a16="http://schemas.microsoft.com/office/drawing/2014/main" val="128184152"/>
                  </a:ext>
                </a:extLst>
              </a:tr>
              <a:tr h="161590">
                <a:tc>
                  <a:txBody>
                    <a:bodyPr/>
                    <a:lstStyle/>
                    <a:p>
                      <a:pPr lvl="1" algn="l" fontAlgn="b"/>
                      <a:r>
                        <a:rPr lang="en-US" sz="1200" u="none" strike="noStrike" dirty="0">
                          <a:effectLst/>
                        </a:rPr>
                        <a:t> </a:t>
                      </a:r>
                      <a:endParaRPr lang="en-US" sz="12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•Revenue Goal</a:t>
                      </a:r>
                      <a:endParaRPr lang="en-US" sz="1000" b="0" i="0" u="none" strike="noStrike">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4032829064"/>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•Growing Sales &lt; Lead Gen +Traffic + Plan &gt; : TOOLS : DIGITAL SYSTEM</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3202461466"/>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•Team Size  [ Tuckman model ] </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2076979480"/>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fontAlgn="b"/>
                      <a:r>
                        <a:rPr lang="en-US" sz="1000" u="none" strike="noStrike">
                          <a:effectLst/>
                        </a:rPr>
                        <a:t> </a:t>
                      </a:r>
                      <a:endParaRPr lang="en-US" sz="1000" b="0" i="0" u="none" strike="noStrike">
                        <a:solidFill>
                          <a:srgbClr val="000000"/>
                        </a:solidFill>
                        <a:effectLst/>
                        <a:latin typeface="Corbel" panose="020B0503020204020204" pitchFamily="34" charset="0"/>
                      </a:endParaRPr>
                    </a:p>
                  </a:txBody>
                  <a:tcPr marL="0" marR="0" marT="0" marB="0" anchor="b">
                    <a:solidFill>
                      <a:schemeClr val="accent1">
                        <a:tint val="20000"/>
                        <a:alpha val="52000"/>
                      </a:schemeClr>
                    </a:solidFill>
                  </a:tcPr>
                </a:tc>
                <a:extLst>
                  <a:ext uri="{0D108BD9-81ED-4DB2-BD59-A6C34878D82A}">
                    <a16:rowId xmlns:a16="http://schemas.microsoft.com/office/drawing/2014/main" val="2718897020"/>
                  </a:ext>
                </a:extLst>
              </a:tr>
              <a:tr h="161590">
                <a:tc>
                  <a:txBody>
                    <a:bodyPr/>
                    <a:lstStyle/>
                    <a:p>
                      <a:pPr lvl="1" algn="l" fontAlgn="b"/>
                      <a:r>
                        <a:rPr lang="en-US" sz="1400" u="none" strike="noStrike" dirty="0">
                          <a:effectLst/>
                        </a:rPr>
                        <a:t>OPERATION AUTOMATION</a:t>
                      </a:r>
                      <a:endParaRPr lang="en-US" sz="14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•OPERATION EFFICIENCY &amp; ORGANIZATION STRUCTURE</a:t>
                      </a:r>
                      <a:endParaRPr lang="en-US" sz="1000" b="1" i="0" u="none" strike="noStrike">
                        <a:solidFill>
                          <a:srgbClr val="833C0C"/>
                        </a:solidFill>
                        <a:effectLst/>
                        <a:latin typeface="Arial" panose="020B0604020202020204" pitchFamily="34" charset="0"/>
                      </a:endParaRPr>
                    </a:p>
                  </a:txBody>
                  <a:tcPr marL="142173" marR="0" marT="0" marB="0" anchor="ctr">
                    <a:solidFill>
                      <a:schemeClr val="accent1">
                        <a:tint val="40000"/>
                        <a:alpha val="52000"/>
                      </a:schemeClr>
                    </a:solidFill>
                  </a:tcPr>
                </a:tc>
                <a:extLst>
                  <a:ext uri="{0D108BD9-81ED-4DB2-BD59-A6C34878D82A}">
                    <a16:rowId xmlns:a16="http://schemas.microsoft.com/office/drawing/2014/main" val="247600128"/>
                  </a:ext>
                </a:extLst>
              </a:tr>
              <a:tr h="161590">
                <a:tc>
                  <a:txBody>
                    <a:bodyPr/>
                    <a:lstStyle/>
                    <a:p>
                      <a:pPr lvl="1" algn="l" fontAlgn="b"/>
                      <a:r>
                        <a:rPr lang="en-US" sz="1200" u="none" strike="noStrike" dirty="0">
                          <a:effectLst/>
                        </a:rPr>
                        <a:t> </a:t>
                      </a:r>
                      <a:endParaRPr lang="en-US" sz="12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a:t>
                      </a:r>
                      <a:r>
                        <a:rPr lang="en-US" sz="900" u="none" strike="noStrike" dirty="0">
                          <a:effectLst/>
                        </a:rPr>
                        <a:t>Sales | HR | IT &amp; Admin | Legal | Finance &amp; Accounting  | Operations : Mfg., Delivery, Fulfilment, SCM</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217145771"/>
                  </a:ext>
                </a:extLst>
              </a:tr>
              <a:tr h="161590">
                <a:tc>
                  <a:txBody>
                    <a:bodyPr/>
                    <a:lstStyle/>
                    <a:p>
                      <a:pPr lvl="1" algn="l" fontAlgn="b"/>
                      <a:r>
                        <a:rPr lang="en-US" sz="1200" u="none" strike="noStrike">
                          <a:effectLst/>
                        </a:rPr>
                        <a:t> </a:t>
                      </a:r>
                      <a:endParaRPr lang="en-US" sz="12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dirty="0">
                          <a:effectLst/>
                        </a:rPr>
                        <a:t> </a:t>
                      </a: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4012321332"/>
                  </a:ext>
                </a:extLst>
              </a:tr>
              <a:tr h="161590">
                <a:tc>
                  <a:txBody>
                    <a:bodyPr/>
                    <a:lstStyle/>
                    <a:p>
                      <a:pPr lvl="1" algn="l" fontAlgn="b"/>
                      <a:r>
                        <a:rPr lang="en-US" sz="1400" u="none" strike="noStrike" dirty="0">
                          <a:effectLst/>
                        </a:rPr>
                        <a:t>GROWTH</a:t>
                      </a:r>
                      <a:r>
                        <a:rPr lang="en-US" sz="1200" u="none" strike="noStrike" dirty="0">
                          <a:effectLst/>
                        </a:rPr>
                        <a:t> @ Speed of Change</a:t>
                      </a:r>
                      <a:endParaRPr lang="en-US" sz="12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•EXPANSION:  </a:t>
                      </a:r>
                      <a:endParaRPr lang="en-US" sz="1000" b="1" i="0" u="none" strike="noStrike">
                        <a:solidFill>
                          <a:srgbClr val="833C0C"/>
                        </a:solidFill>
                        <a:effectLst/>
                        <a:latin typeface="Arial" panose="020B0604020202020204" pitchFamily="34" charset="0"/>
                      </a:endParaRPr>
                    </a:p>
                  </a:txBody>
                  <a:tcPr marL="142173" marR="0" marT="0" marB="0" anchor="ctr">
                    <a:solidFill>
                      <a:schemeClr val="accent1">
                        <a:tint val="20000"/>
                        <a:alpha val="52000"/>
                      </a:schemeClr>
                    </a:solidFill>
                  </a:tcPr>
                </a:tc>
                <a:extLst>
                  <a:ext uri="{0D108BD9-81ED-4DB2-BD59-A6C34878D82A}">
                    <a16:rowId xmlns:a16="http://schemas.microsoft.com/office/drawing/2014/main" val="3696327333"/>
                  </a:ext>
                </a:extLst>
              </a:tr>
              <a:tr h="148124">
                <a:tc>
                  <a:txBody>
                    <a:bodyPr/>
                    <a:lstStyle/>
                    <a:p>
                      <a:pPr algn="l" fontAlgn="b"/>
                      <a:r>
                        <a:rPr lang="en-US" sz="1000" u="none" strike="noStrike" dirty="0">
                          <a:effectLst/>
                        </a:rPr>
                        <a:t> </a:t>
                      </a:r>
                      <a:endParaRPr lang="en-US" sz="1000" b="1" i="0" u="none" strike="noStrike" dirty="0">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•INORG :  JV | Partnerships | M&amp;A</a:t>
                      </a:r>
                      <a:endParaRPr lang="en-US" sz="1000" b="0" i="0" u="none" strike="noStrike">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836361158"/>
                  </a:ext>
                </a:extLst>
              </a:tr>
              <a:tr h="148124">
                <a:tc>
                  <a:txBody>
                    <a:bodyPr/>
                    <a:lstStyle/>
                    <a:p>
                      <a:pPr algn="l" fontAlgn="b"/>
                      <a:r>
                        <a:rPr lang="en-US" sz="1000" u="none" strike="noStrike">
                          <a:effectLst/>
                        </a:rPr>
                        <a:t> </a:t>
                      </a:r>
                      <a:endParaRPr lang="en-US" sz="10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•ORG : Franchising | Verticalisation | Niche | Mkt Penetration</a:t>
                      </a:r>
                      <a:endParaRPr lang="en-US" sz="1000" b="0" i="0" u="none" strike="noStrike">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1515694241"/>
                  </a:ext>
                </a:extLst>
              </a:tr>
              <a:tr h="148124">
                <a:tc>
                  <a:txBody>
                    <a:bodyPr/>
                    <a:lstStyle/>
                    <a:p>
                      <a:pPr algn="l" fontAlgn="b"/>
                      <a:r>
                        <a:rPr lang="en-US" sz="1000" u="none" strike="noStrike">
                          <a:effectLst/>
                        </a:rPr>
                        <a:t> </a:t>
                      </a:r>
                      <a:endParaRPr lang="en-US" sz="10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r>
                        <a:rPr lang="en-US" sz="1000" u="none" strike="noStrike">
                          <a:effectLst/>
                        </a:rPr>
                        <a:t>•DIVERSIFICATION: Secondary Prod | Tertiatry Products | Backward Integration</a:t>
                      </a:r>
                      <a:endParaRPr lang="en-US" sz="1000" b="0" i="0" u="none" strike="noStrike">
                        <a:solidFill>
                          <a:srgbClr val="000000"/>
                        </a:solidFill>
                        <a:effectLst/>
                        <a:latin typeface="Arial" panose="020B0604020202020204" pitchFamily="34" charset="0"/>
                      </a:endParaRPr>
                    </a:p>
                  </a:txBody>
                  <a:tcPr marL="379129" marR="0" marT="0" marB="0" anchor="ctr">
                    <a:solidFill>
                      <a:schemeClr val="accent1">
                        <a:tint val="40000"/>
                        <a:alpha val="52000"/>
                      </a:schemeClr>
                    </a:solidFill>
                  </a:tcPr>
                </a:tc>
                <a:extLst>
                  <a:ext uri="{0D108BD9-81ED-4DB2-BD59-A6C34878D82A}">
                    <a16:rowId xmlns:a16="http://schemas.microsoft.com/office/drawing/2014/main" val="113980045"/>
                  </a:ext>
                </a:extLst>
              </a:tr>
              <a:tr h="148124">
                <a:tc>
                  <a:txBody>
                    <a:bodyPr/>
                    <a:lstStyle/>
                    <a:p>
                      <a:pPr algn="l" fontAlgn="b"/>
                      <a:r>
                        <a:rPr lang="en-US" sz="1000" u="none" strike="noStrike">
                          <a:effectLst/>
                        </a:rPr>
                        <a:t> </a:t>
                      </a:r>
                      <a:endParaRPr lang="en-US" sz="1000" b="1" i="0" u="none" strike="noStrike">
                        <a:solidFill>
                          <a:srgbClr val="000000"/>
                        </a:solidFill>
                        <a:effectLst/>
                        <a:latin typeface="Corbel" panose="020B0503020204020204" pitchFamily="34" charset="0"/>
                      </a:endParaRPr>
                    </a:p>
                  </a:txBody>
                  <a:tcPr marL="0" marR="0" marT="0" marB="0" anchor="b">
                    <a:solidFill>
                      <a:schemeClr val="accent1">
                        <a:alpha val="52000"/>
                      </a:schemeClr>
                    </a:solidFill>
                  </a:tcPr>
                </a:tc>
                <a:tc>
                  <a:txBody>
                    <a:bodyPr/>
                    <a:lstStyle/>
                    <a:p>
                      <a:pPr algn="l" rtl="0" fontAlgn="ctr"/>
                      <a:endParaRPr lang="en-US" sz="1000" b="0" i="0" u="none" strike="noStrike" dirty="0">
                        <a:solidFill>
                          <a:srgbClr val="000000"/>
                        </a:solidFill>
                        <a:effectLst/>
                        <a:latin typeface="Arial" panose="020B0604020202020204" pitchFamily="34" charset="0"/>
                      </a:endParaRPr>
                    </a:p>
                  </a:txBody>
                  <a:tcPr marL="379129" marR="0" marT="0" marB="0" anchor="ctr">
                    <a:solidFill>
                      <a:schemeClr val="accent1">
                        <a:tint val="20000"/>
                        <a:alpha val="52000"/>
                      </a:schemeClr>
                    </a:solidFill>
                  </a:tcPr>
                </a:tc>
                <a:extLst>
                  <a:ext uri="{0D108BD9-81ED-4DB2-BD59-A6C34878D82A}">
                    <a16:rowId xmlns:a16="http://schemas.microsoft.com/office/drawing/2014/main" val="1932525993"/>
                  </a:ext>
                </a:extLst>
              </a:tr>
            </a:tbl>
          </a:graphicData>
        </a:graphic>
      </p:graphicFrame>
    </p:spTree>
    <p:extLst>
      <p:ext uri="{BB962C8B-B14F-4D97-AF65-F5344CB8AC3E}">
        <p14:creationId xmlns:p14="http://schemas.microsoft.com/office/powerpoint/2010/main" val="1950163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B323F3C-6CAF-0B14-464F-E6356D61AF10}"/>
              </a:ext>
            </a:extLst>
          </p:cNvPr>
          <p:cNvSpPr txBox="1"/>
          <p:nvPr/>
        </p:nvSpPr>
        <p:spPr>
          <a:xfrm>
            <a:off x="1860110" y="394001"/>
            <a:ext cx="10106989" cy="892552"/>
          </a:xfrm>
          <a:prstGeom prst="rect">
            <a:avLst/>
          </a:prstGeom>
          <a:noFill/>
        </p:spPr>
        <p:txBody>
          <a:bodyPr wrap="square">
            <a:spAutoFit/>
          </a:bodyPr>
          <a:lstStyle/>
          <a:p>
            <a:r>
              <a:rPr lang="en-US" sz="2000" dirty="0">
                <a:solidFill>
                  <a:schemeClr val="bg1">
                    <a:lumMod val="65000"/>
                  </a:schemeClr>
                </a:solidFill>
                <a:latin typeface="Impact" panose="020B0806030902050204" pitchFamily="34" charset="0"/>
              </a:rPr>
              <a:t>DIGITAL BUSINESS ENGINEERING &amp; GROWTH PLANNING:	</a:t>
            </a:r>
            <a:r>
              <a:rPr lang="en-US" sz="1600" dirty="0">
                <a:solidFill>
                  <a:schemeClr val="accent4"/>
                </a:solidFill>
                <a:latin typeface="Arial" panose="020B0604020202020204" pitchFamily="34" charset="0"/>
                <a:cs typeface="Arial" panose="020B0604020202020204" pitchFamily="34" charset="0"/>
              </a:rPr>
              <a:t>BUSINESS PLANNING MILLIONAIRE WAY</a:t>
            </a:r>
            <a:endParaRPr lang="en-US" sz="2000" dirty="0">
              <a:solidFill>
                <a:schemeClr val="accent4"/>
              </a:solidFill>
              <a:latin typeface="Arial" panose="020B0604020202020204" pitchFamily="34" charset="0"/>
              <a:cs typeface="Arial" panose="020B0604020202020204" pitchFamily="34" charset="0"/>
            </a:endParaRPr>
          </a:p>
          <a:p>
            <a:pPr algn="r"/>
            <a:r>
              <a:rPr lang="en-US" sz="1600" dirty="0">
                <a:solidFill>
                  <a:schemeClr val="bg1">
                    <a:lumMod val="65000"/>
                  </a:schemeClr>
                </a:solidFill>
                <a:latin typeface="Copperplate Gothic Bold" panose="020E0705020206020404" pitchFamily="34" charset="0"/>
              </a:rPr>
              <a:t>Digital Business ENGINEERING</a:t>
            </a:r>
          </a:p>
          <a:p>
            <a:pPr algn="r"/>
            <a:r>
              <a:rPr lang="en-US" sz="1600" dirty="0">
                <a:solidFill>
                  <a:schemeClr val="bg1">
                    <a:lumMod val="65000"/>
                  </a:schemeClr>
                </a:solidFill>
                <a:latin typeface="Copperplate Gothic Bold" panose="020E0705020206020404" pitchFamily="34" charset="0"/>
              </a:rPr>
              <a:t>Digital Business Growth </a:t>
            </a:r>
          </a:p>
        </p:txBody>
      </p:sp>
      <p:cxnSp>
        <p:nvCxnSpPr>
          <p:cNvPr id="12" name="Straight Connector 11">
            <a:extLst>
              <a:ext uri="{FF2B5EF4-FFF2-40B4-BE49-F238E27FC236}">
                <a16:creationId xmlns:a16="http://schemas.microsoft.com/office/drawing/2014/main" id="{127E98B2-4827-83B3-391D-122415FD9990}"/>
              </a:ext>
            </a:extLst>
          </p:cNvPr>
          <p:cNvCxnSpPr>
            <a:cxnSpLocks/>
          </p:cNvCxnSpPr>
          <p:nvPr/>
        </p:nvCxnSpPr>
        <p:spPr>
          <a:xfrm>
            <a:off x="1952402" y="1296048"/>
            <a:ext cx="10014697"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8A835D9-0CC7-F58E-F104-5D4CBD4AD2CF}"/>
              </a:ext>
            </a:extLst>
          </p:cNvPr>
          <p:cNvCxnSpPr>
            <a:cxnSpLocks/>
          </p:cNvCxnSpPr>
          <p:nvPr/>
        </p:nvCxnSpPr>
        <p:spPr>
          <a:xfrm>
            <a:off x="1952402" y="258290"/>
            <a:ext cx="10014697" cy="0"/>
          </a:xfrm>
          <a:prstGeom prst="line">
            <a:avLst/>
          </a:prstGeom>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0624237E-81E7-1CFD-5983-96158B30D6AF}"/>
              </a:ext>
            </a:extLst>
          </p:cNvPr>
          <p:cNvSpPr/>
          <p:nvPr/>
        </p:nvSpPr>
        <p:spPr>
          <a:xfrm>
            <a:off x="11166284" y="5821630"/>
            <a:ext cx="983152" cy="1029688"/>
          </a:xfrm>
          <a:prstGeom prst="rect">
            <a:avLst/>
          </a:prstGeom>
          <a:noFill/>
        </p:spPr>
        <p:txBody>
          <a:bodyPr wrap="none" lIns="91440" tIns="45720" rIns="91440" bIns="45720">
            <a:prstTxWarp prst="textArchUp">
              <a:avLst>
                <a:gd name="adj" fmla="val 8925235"/>
              </a:avLst>
            </a:prstTxWarp>
            <a:spAutoFit/>
          </a:bodyPr>
          <a:lstStyle/>
          <a:p>
            <a:pPr algn="ctr"/>
            <a:r>
              <a:rPr lang="en-US" sz="800" b="1" dirty="0">
                <a:ln w="0"/>
                <a:latin typeface="Arial" panose="020B0604020202020204" pitchFamily="34" charset="0"/>
                <a:cs typeface="Arial" panose="020B0604020202020204" pitchFamily="34" charset="0"/>
              </a:rPr>
              <a:t>DIGITAL</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BUSINESS</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HUB</a:t>
            </a:r>
            <a:endParaRPr lang="en-US" sz="800" b="1" cap="none" spc="0" dirty="0">
              <a:ln w="0"/>
              <a:solidFill>
                <a:schemeClr val="tx1"/>
              </a:solidFill>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F1B5DC4F-BB36-E3D7-C37E-12FF36046A69}"/>
              </a:ext>
            </a:extLst>
          </p:cNvPr>
          <p:cNvSpPr/>
          <p:nvPr/>
        </p:nvSpPr>
        <p:spPr>
          <a:xfrm>
            <a:off x="1650506" y="34739"/>
            <a:ext cx="10181296" cy="27699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1200" b="1" spc="3000" dirty="0">
                <a:ln/>
                <a:solidFill>
                  <a:schemeClr val="accent4"/>
                </a:solidFill>
              </a:rPr>
              <a:t>MILLIONAIRE  MINDSET</a:t>
            </a:r>
            <a:endParaRPr lang="en-US" sz="1200" b="1" cap="none" spc="3000" dirty="0">
              <a:ln/>
              <a:solidFill>
                <a:schemeClr val="accent4"/>
              </a:solidFill>
              <a:effectLst/>
            </a:endParaRPr>
          </a:p>
        </p:txBody>
      </p:sp>
      <p:sp>
        <p:nvSpPr>
          <p:cNvPr id="2" name="TextBox 1">
            <a:extLst>
              <a:ext uri="{FF2B5EF4-FFF2-40B4-BE49-F238E27FC236}">
                <a16:creationId xmlns:a16="http://schemas.microsoft.com/office/drawing/2014/main" id="{33E78601-A449-580C-BE6C-C8FCE0BCC83F}"/>
              </a:ext>
            </a:extLst>
          </p:cNvPr>
          <p:cNvSpPr txBox="1"/>
          <p:nvPr/>
        </p:nvSpPr>
        <p:spPr>
          <a:xfrm>
            <a:off x="1846947" y="798885"/>
            <a:ext cx="1171575" cy="369332"/>
          </a:xfrm>
          <a:prstGeom prst="rect">
            <a:avLst/>
          </a:prstGeom>
          <a:noFill/>
        </p:spPr>
        <p:txBody>
          <a:bodyPr wrap="square">
            <a:spAutoFit/>
          </a:bodyPr>
          <a:lstStyle/>
          <a:p>
            <a:r>
              <a:rPr lang="en-US" sz="1800" dirty="0">
                <a:solidFill>
                  <a:schemeClr val="bg1">
                    <a:lumMod val="65000"/>
                  </a:schemeClr>
                </a:solidFill>
                <a:latin typeface="Copperplate Gothic Bold" panose="020E0705020206020404" pitchFamily="34" charset="0"/>
              </a:rPr>
              <a:t>DAY </a:t>
            </a:r>
            <a:r>
              <a:rPr lang="en-US" dirty="0">
                <a:solidFill>
                  <a:schemeClr val="bg1">
                    <a:lumMod val="65000"/>
                  </a:schemeClr>
                </a:solidFill>
                <a:latin typeface="Copperplate Gothic Bold" panose="020E0705020206020404" pitchFamily="34" charset="0"/>
              </a:rPr>
              <a:t>5</a:t>
            </a:r>
            <a:r>
              <a:rPr lang="en-US" sz="1800" dirty="0">
                <a:solidFill>
                  <a:schemeClr val="bg1">
                    <a:lumMod val="65000"/>
                  </a:schemeClr>
                </a:solidFill>
                <a:latin typeface="Copperplate Gothic Bold" panose="020E0705020206020404" pitchFamily="34" charset="0"/>
              </a:rPr>
              <a:t> :</a:t>
            </a:r>
            <a:endParaRPr lang="en-US" dirty="0"/>
          </a:p>
        </p:txBody>
      </p:sp>
      <p:sp>
        <p:nvSpPr>
          <p:cNvPr id="13" name="TextBox 12">
            <a:extLst>
              <a:ext uri="{FF2B5EF4-FFF2-40B4-BE49-F238E27FC236}">
                <a16:creationId xmlns:a16="http://schemas.microsoft.com/office/drawing/2014/main" id="{5E0C08EB-3E76-5C00-E649-EC2B290216F2}"/>
              </a:ext>
            </a:extLst>
          </p:cNvPr>
          <p:cNvSpPr txBox="1"/>
          <p:nvPr/>
        </p:nvSpPr>
        <p:spPr>
          <a:xfrm>
            <a:off x="2791333" y="788644"/>
            <a:ext cx="5748985" cy="369332"/>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US" dirty="0">
                <a:solidFill>
                  <a:schemeClr val="accent2"/>
                </a:solidFill>
              </a:rPr>
              <a:t>OVERVIEW | TEMPLATE | PRACTICAL</a:t>
            </a:r>
          </a:p>
        </p:txBody>
      </p:sp>
      <p:sp>
        <p:nvSpPr>
          <p:cNvPr id="21" name="TextBox 20">
            <a:extLst>
              <a:ext uri="{FF2B5EF4-FFF2-40B4-BE49-F238E27FC236}">
                <a16:creationId xmlns:a16="http://schemas.microsoft.com/office/drawing/2014/main" id="{AB43EB7C-059C-CEEB-FE50-36202656E0AD}"/>
              </a:ext>
            </a:extLst>
          </p:cNvPr>
          <p:cNvSpPr txBox="1"/>
          <p:nvPr/>
        </p:nvSpPr>
        <p:spPr>
          <a:xfrm>
            <a:off x="875980" y="1707870"/>
            <a:ext cx="5489309" cy="2092881"/>
          </a:xfrm>
          <a:prstGeom prst="rect">
            <a:avLst/>
          </a:prstGeom>
          <a:noFill/>
        </p:spPr>
        <p:txBody>
          <a:bodyPr wrap="square">
            <a:spAutoFit/>
          </a:bodyPr>
          <a:lstStyle/>
          <a:p>
            <a:pPr algn="l"/>
            <a:r>
              <a:rPr lang="en-US" b="1" i="0" dirty="0">
                <a:solidFill>
                  <a:schemeClr val="accent1"/>
                </a:solidFill>
                <a:effectLst/>
                <a:latin typeface="ui-sans-serif"/>
              </a:rPr>
              <a:t>HOW YOUR NICHE &amp; MICRO NICHE HELPS IN SUCCESS</a:t>
            </a:r>
            <a:r>
              <a:rPr lang="en-US" sz="1600" b="1" i="0" dirty="0">
                <a:effectLst/>
                <a:latin typeface="ui-sans-serif"/>
              </a:rPr>
              <a:t>:</a:t>
            </a:r>
          </a:p>
          <a:p>
            <a:pPr marL="342900" indent="-342900" algn="l">
              <a:buAutoNum type="arabicPeriod"/>
            </a:pPr>
            <a:r>
              <a:rPr lang="en-US" sz="1600" i="0" dirty="0">
                <a:effectLst/>
              </a:rPr>
              <a:t>Establish a value proposition</a:t>
            </a:r>
          </a:p>
          <a:p>
            <a:pPr marL="342900" indent="-342900">
              <a:buFontTx/>
              <a:buAutoNum type="arabicPeriod"/>
            </a:pPr>
            <a:r>
              <a:rPr lang="en-US" sz="1600" i="0" dirty="0">
                <a:effectLst/>
              </a:rPr>
              <a:t>Identify your ideal customer</a:t>
            </a:r>
          </a:p>
          <a:p>
            <a:pPr marL="342900" indent="-342900">
              <a:buFontTx/>
              <a:buAutoNum type="arabicPeriod"/>
            </a:pPr>
            <a:r>
              <a:rPr lang="en-US" sz="1600" i="0" dirty="0">
                <a:effectLst/>
              </a:rPr>
              <a:t>Define your key indicators</a:t>
            </a:r>
          </a:p>
          <a:p>
            <a:pPr marL="342900" indent="-342900">
              <a:buFontTx/>
              <a:buAutoNum type="arabicPeriod"/>
            </a:pPr>
            <a:r>
              <a:rPr lang="en-US" sz="1600" i="0" dirty="0">
                <a:effectLst/>
              </a:rPr>
              <a:t>Verify your revenue streams</a:t>
            </a:r>
          </a:p>
          <a:p>
            <a:pPr marL="342900" indent="-342900">
              <a:buFontTx/>
              <a:buAutoNum type="arabicPeriod"/>
            </a:pPr>
            <a:r>
              <a:rPr lang="en-US" sz="1600" i="0" dirty="0">
                <a:effectLst/>
              </a:rPr>
              <a:t>Look to your competition</a:t>
            </a:r>
          </a:p>
          <a:p>
            <a:pPr marL="342900" indent="-342900">
              <a:buFontTx/>
              <a:buAutoNum type="arabicPeriod"/>
            </a:pPr>
            <a:r>
              <a:rPr lang="en-US" sz="1600" i="0" dirty="0">
                <a:effectLst/>
              </a:rPr>
              <a:t>Focus on your strengths</a:t>
            </a:r>
          </a:p>
          <a:p>
            <a:pPr marL="342900" indent="-342900">
              <a:buFontTx/>
              <a:buAutoNum type="arabicPeriod"/>
            </a:pPr>
            <a:r>
              <a:rPr lang="en-US" sz="1600" i="0" dirty="0">
                <a:effectLst/>
              </a:rPr>
              <a:t>Invest in Education &amp; talent</a:t>
            </a:r>
          </a:p>
        </p:txBody>
      </p:sp>
      <p:sp>
        <p:nvSpPr>
          <p:cNvPr id="15" name="TextBox 14">
            <a:extLst>
              <a:ext uri="{FF2B5EF4-FFF2-40B4-BE49-F238E27FC236}">
                <a16:creationId xmlns:a16="http://schemas.microsoft.com/office/drawing/2014/main" id="{E39C6AB8-99D1-AC80-8870-709E988C0979}"/>
              </a:ext>
            </a:extLst>
          </p:cNvPr>
          <p:cNvSpPr txBox="1"/>
          <p:nvPr/>
        </p:nvSpPr>
        <p:spPr>
          <a:xfrm>
            <a:off x="6645024" y="1670698"/>
            <a:ext cx="5546976" cy="3323987"/>
          </a:xfrm>
          <a:prstGeom prst="rect">
            <a:avLst/>
          </a:prstGeom>
          <a:noFill/>
        </p:spPr>
        <p:txBody>
          <a:bodyPr wrap="square">
            <a:spAutoFit/>
          </a:bodyPr>
          <a:lstStyle/>
          <a:p>
            <a:r>
              <a:rPr lang="en-US" b="1" i="0" dirty="0">
                <a:solidFill>
                  <a:schemeClr val="accent1"/>
                </a:solidFill>
                <a:effectLst/>
                <a:latin typeface="ui-sans-serif"/>
              </a:rPr>
              <a:t># 5 Mistakes Successful Entrepreneurs Don't Make Twice</a:t>
            </a:r>
          </a:p>
          <a:p>
            <a:pPr marL="342900" indent="-342900">
              <a:buFont typeface="+mj-lt"/>
              <a:buAutoNum type="arabicPeriod"/>
            </a:pPr>
            <a:r>
              <a:rPr lang="en-US" sz="1600" dirty="0"/>
              <a:t>Hesitate to raise their prices</a:t>
            </a:r>
          </a:p>
          <a:p>
            <a:pPr marL="342900" indent="-342900">
              <a:buFont typeface="+mj-lt"/>
              <a:buAutoNum type="arabicPeriod"/>
            </a:pPr>
            <a:r>
              <a:rPr lang="en-US" sz="1600" dirty="0"/>
              <a:t>Blindly following popular accepted advice</a:t>
            </a:r>
          </a:p>
          <a:p>
            <a:pPr marL="342900" indent="-342900">
              <a:buFont typeface="+mj-lt"/>
              <a:buAutoNum type="arabicPeriod"/>
            </a:pPr>
            <a:r>
              <a:rPr lang="en-US" sz="1600" dirty="0"/>
              <a:t>Give away their expertise for free</a:t>
            </a:r>
          </a:p>
          <a:p>
            <a:pPr marL="342900" indent="-342900">
              <a:buFont typeface="+mj-lt"/>
              <a:buAutoNum type="arabicPeriod"/>
            </a:pPr>
            <a:r>
              <a:rPr lang="en-US" sz="1600" dirty="0"/>
              <a:t>Lose Focus</a:t>
            </a:r>
          </a:p>
          <a:p>
            <a:pPr marL="342900" indent="-342900">
              <a:buFont typeface="+mj-lt"/>
              <a:buAutoNum type="arabicPeriod"/>
            </a:pPr>
            <a:r>
              <a:rPr lang="en-US" sz="1600" dirty="0"/>
              <a:t>Give credence to the detractors</a:t>
            </a:r>
          </a:p>
          <a:p>
            <a:pPr marL="800100" lvl="1" indent="-342900">
              <a:buFont typeface="Arial" panose="020B0604020202020204" pitchFamily="34" charset="0"/>
              <a:buChar char="•"/>
            </a:pPr>
            <a:r>
              <a:rPr lang="en-US" sz="1600" i="0" dirty="0">
                <a:solidFill>
                  <a:srgbClr val="374151"/>
                </a:solidFill>
                <a:effectLst/>
              </a:rPr>
              <a:t>Detractors -  negativity will affect you and how you see what you’re building. Realize what happened to them doesn’t have to happen to you, and what they say has no bearing on your success. Ignore the detractors and choose to spend your energy on those whom you serve. You're not doing what you do for them, you're doing this to help and serve your customers. </a:t>
            </a:r>
            <a:endParaRPr lang="en-US" sz="1600" dirty="0"/>
          </a:p>
        </p:txBody>
      </p:sp>
      <p:pic>
        <p:nvPicPr>
          <p:cNvPr id="17" name="Picture 16">
            <a:extLst>
              <a:ext uri="{FF2B5EF4-FFF2-40B4-BE49-F238E27FC236}">
                <a16:creationId xmlns:a16="http://schemas.microsoft.com/office/drawing/2014/main" id="{3CA9F0A2-A37F-86A9-A485-373D050D7A4E}"/>
              </a:ext>
            </a:extLst>
          </p:cNvPr>
          <p:cNvPicPr>
            <a:picLocks noChangeAspect="1"/>
          </p:cNvPicPr>
          <p:nvPr/>
        </p:nvPicPr>
        <p:blipFill>
          <a:blip r:embed="rId2"/>
          <a:stretch>
            <a:fillRect/>
          </a:stretch>
        </p:blipFill>
        <p:spPr>
          <a:xfrm>
            <a:off x="706649" y="1759060"/>
            <a:ext cx="5658640" cy="2162477"/>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23" name="Picture 22">
            <a:extLst>
              <a:ext uri="{FF2B5EF4-FFF2-40B4-BE49-F238E27FC236}">
                <a16:creationId xmlns:a16="http://schemas.microsoft.com/office/drawing/2014/main" id="{4238308A-CB36-F346-33A8-DE2587864CF1}"/>
              </a:ext>
            </a:extLst>
          </p:cNvPr>
          <p:cNvPicPr>
            <a:picLocks noChangeAspect="1"/>
          </p:cNvPicPr>
          <p:nvPr/>
        </p:nvPicPr>
        <p:blipFill>
          <a:blip r:embed="rId3"/>
          <a:stretch>
            <a:fillRect/>
          </a:stretch>
        </p:blipFill>
        <p:spPr>
          <a:xfrm>
            <a:off x="4567565" y="1978166"/>
            <a:ext cx="6458851" cy="388674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645572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B323F3C-6CAF-0B14-464F-E6356D61AF10}"/>
              </a:ext>
            </a:extLst>
          </p:cNvPr>
          <p:cNvSpPr txBox="1"/>
          <p:nvPr/>
        </p:nvSpPr>
        <p:spPr>
          <a:xfrm>
            <a:off x="1860110" y="394001"/>
            <a:ext cx="10106989" cy="892552"/>
          </a:xfrm>
          <a:prstGeom prst="rect">
            <a:avLst/>
          </a:prstGeom>
          <a:noFill/>
        </p:spPr>
        <p:txBody>
          <a:bodyPr wrap="square">
            <a:spAutoFit/>
          </a:bodyPr>
          <a:lstStyle/>
          <a:p>
            <a:r>
              <a:rPr lang="en-US" sz="2000" dirty="0">
                <a:solidFill>
                  <a:schemeClr val="bg1">
                    <a:lumMod val="65000"/>
                  </a:schemeClr>
                </a:solidFill>
                <a:latin typeface="Impact" panose="020B0806030902050204" pitchFamily="34" charset="0"/>
              </a:rPr>
              <a:t>DIGITAL BUSINESS ENGINEERING &amp; GROWTH PLANNING:	</a:t>
            </a:r>
            <a:r>
              <a:rPr lang="en-US" sz="1600" dirty="0">
                <a:solidFill>
                  <a:schemeClr val="accent4"/>
                </a:solidFill>
                <a:latin typeface="Arial" panose="020B0604020202020204" pitchFamily="34" charset="0"/>
                <a:cs typeface="Arial" panose="020B0604020202020204" pitchFamily="34" charset="0"/>
              </a:rPr>
              <a:t>BUSINESS PLANNING MILLIONAIRE WAY</a:t>
            </a:r>
            <a:endParaRPr lang="en-US" sz="2000" dirty="0">
              <a:solidFill>
                <a:schemeClr val="accent4"/>
              </a:solidFill>
              <a:latin typeface="Arial" panose="020B0604020202020204" pitchFamily="34" charset="0"/>
              <a:cs typeface="Arial" panose="020B0604020202020204" pitchFamily="34" charset="0"/>
            </a:endParaRPr>
          </a:p>
          <a:p>
            <a:pPr algn="r"/>
            <a:r>
              <a:rPr lang="en-US" sz="1600" dirty="0">
                <a:solidFill>
                  <a:schemeClr val="bg1">
                    <a:lumMod val="65000"/>
                  </a:schemeClr>
                </a:solidFill>
                <a:latin typeface="Copperplate Gothic Bold" panose="020E0705020206020404" pitchFamily="34" charset="0"/>
              </a:rPr>
              <a:t>Digital Business ENGINEERING</a:t>
            </a:r>
          </a:p>
          <a:p>
            <a:pPr algn="r"/>
            <a:r>
              <a:rPr lang="en-US" sz="1600" dirty="0">
                <a:solidFill>
                  <a:schemeClr val="bg1">
                    <a:lumMod val="65000"/>
                  </a:schemeClr>
                </a:solidFill>
                <a:latin typeface="Copperplate Gothic Bold" panose="020E0705020206020404" pitchFamily="34" charset="0"/>
              </a:rPr>
              <a:t>Digital Business Growth </a:t>
            </a:r>
          </a:p>
        </p:txBody>
      </p:sp>
      <p:cxnSp>
        <p:nvCxnSpPr>
          <p:cNvPr id="12" name="Straight Connector 11">
            <a:extLst>
              <a:ext uri="{FF2B5EF4-FFF2-40B4-BE49-F238E27FC236}">
                <a16:creationId xmlns:a16="http://schemas.microsoft.com/office/drawing/2014/main" id="{127E98B2-4827-83B3-391D-122415FD9990}"/>
              </a:ext>
            </a:extLst>
          </p:cNvPr>
          <p:cNvCxnSpPr>
            <a:cxnSpLocks/>
          </p:cNvCxnSpPr>
          <p:nvPr/>
        </p:nvCxnSpPr>
        <p:spPr>
          <a:xfrm>
            <a:off x="1952402" y="1296048"/>
            <a:ext cx="10014697"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8A835D9-0CC7-F58E-F104-5D4CBD4AD2CF}"/>
              </a:ext>
            </a:extLst>
          </p:cNvPr>
          <p:cNvCxnSpPr>
            <a:cxnSpLocks/>
          </p:cNvCxnSpPr>
          <p:nvPr/>
        </p:nvCxnSpPr>
        <p:spPr>
          <a:xfrm>
            <a:off x="1952402" y="258290"/>
            <a:ext cx="10014697" cy="0"/>
          </a:xfrm>
          <a:prstGeom prst="line">
            <a:avLst/>
          </a:prstGeom>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0624237E-81E7-1CFD-5983-96158B30D6AF}"/>
              </a:ext>
            </a:extLst>
          </p:cNvPr>
          <p:cNvSpPr/>
          <p:nvPr/>
        </p:nvSpPr>
        <p:spPr>
          <a:xfrm>
            <a:off x="11166284" y="5821630"/>
            <a:ext cx="983152" cy="1029688"/>
          </a:xfrm>
          <a:prstGeom prst="rect">
            <a:avLst/>
          </a:prstGeom>
          <a:noFill/>
        </p:spPr>
        <p:txBody>
          <a:bodyPr wrap="none" lIns="91440" tIns="45720" rIns="91440" bIns="45720">
            <a:prstTxWarp prst="textArchUp">
              <a:avLst>
                <a:gd name="adj" fmla="val 8925235"/>
              </a:avLst>
            </a:prstTxWarp>
            <a:spAutoFit/>
          </a:bodyPr>
          <a:lstStyle/>
          <a:p>
            <a:pPr algn="ctr"/>
            <a:r>
              <a:rPr lang="en-US" sz="800" b="1" dirty="0">
                <a:ln w="0"/>
                <a:latin typeface="Arial" panose="020B0604020202020204" pitchFamily="34" charset="0"/>
                <a:cs typeface="Arial" panose="020B0604020202020204" pitchFamily="34" charset="0"/>
              </a:rPr>
              <a:t>DIGITAL</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BUSINESS</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HUB</a:t>
            </a:r>
            <a:endParaRPr lang="en-US" sz="800" b="1" cap="none" spc="0" dirty="0">
              <a:ln w="0"/>
              <a:solidFill>
                <a:schemeClr val="tx1"/>
              </a:solidFill>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F1B5DC4F-BB36-E3D7-C37E-12FF36046A69}"/>
              </a:ext>
            </a:extLst>
          </p:cNvPr>
          <p:cNvSpPr/>
          <p:nvPr/>
        </p:nvSpPr>
        <p:spPr>
          <a:xfrm>
            <a:off x="1650506" y="34739"/>
            <a:ext cx="10181296" cy="27699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1200" b="1" spc="3000" dirty="0">
                <a:ln/>
                <a:solidFill>
                  <a:schemeClr val="accent4"/>
                </a:solidFill>
              </a:rPr>
              <a:t>MILLIONAIRE  MINDSET</a:t>
            </a:r>
            <a:endParaRPr lang="en-US" sz="1200" b="1" cap="none" spc="3000" dirty="0">
              <a:ln/>
              <a:solidFill>
                <a:schemeClr val="accent4"/>
              </a:solidFill>
              <a:effectLst/>
            </a:endParaRPr>
          </a:p>
        </p:txBody>
      </p:sp>
      <p:sp>
        <p:nvSpPr>
          <p:cNvPr id="2" name="TextBox 1">
            <a:extLst>
              <a:ext uri="{FF2B5EF4-FFF2-40B4-BE49-F238E27FC236}">
                <a16:creationId xmlns:a16="http://schemas.microsoft.com/office/drawing/2014/main" id="{33E78601-A449-580C-BE6C-C8FCE0BCC83F}"/>
              </a:ext>
            </a:extLst>
          </p:cNvPr>
          <p:cNvSpPr txBox="1"/>
          <p:nvPr/>
        </p:nvSpPr>
        <p:spPr>
          <a:xfrm>
            <a:off x="1846947" y="798885"/>
            <a:ext cx="1171575" cy="369332"/>
          </a:xfrm>
          <a:prstGeom prst="rect">
            <a:avLst/>
          </a:prstGeom>
          <a:noFill/>
        </p:spPr>
        <p:txBody>
          <a:bodyPr wrap="square">
            <a:spAutoFit/>
          </a:bodyPr>
          <a:lstStyle/>
          <a:p>
            <a:r>
              <a:rPr lang="en-US" sz="1800" dirty="0">
                <a:solidFill>
                  <a:schemeClr val="bg1">
                    <a:lumMod val="65000"/>
                  </a:schemeClr>
                </a:solidFill>
                <a:latin typeface="Copperplate Gothic Bold" panose="020E0705020206020404" pitchFamily="34" charset="0"/>
              </a:rPr>
              <a:t>DAY </a:t>
            </a:r>
            <a:r>
              <a:rPr lang="en-US" dirty="0">
                <a:solidFill>
                  <a:schemeClr val="bg1">
                    <a:lumMod val="65000"/>
                  </a:schemeClr>
                </a:solidFill>
                <a:latin typeface="Copperplate Gothic Bold" panose="020E0705020206020404" pitchFamily="34" charset="0"/>
              </a:rPr>
              <a:t>5</a:t>
            </a:r>
            <a:r>
              <a:rPr lang="en-US" sz="1800" dirty="0">
                <a:solidFill>
                  <a:schemeClr val="bg1">
                    <a:lumMod val="65000"/>
                  </a:schemeClr>
                </a:solidFill>
                <a:latin typeface="Copperplate Gothic Bold" panose="020E0705020206020404" pitchFamily="34" charset="0"/>
              </a:rPr>
              <a:t> :</a:t>
            </a:r>
            <a:endParaRPr lang="en-US" dirty="0"/>
          </a:p>
        </p:txBody>
      </p:sp>
      <p:sp>
        <p:nvSpPr>
          <p:cNvPr id="13" name="TextBox 12">
            <a:extLst>
              <a:ext uri="{FF2B5EF4-FFF2-40B4-BE49-F238E27FC236}">
                <a16:creationId xmlns:a16="http://schemas.microsoft.com/office/drawing/2014/main" id="{5E0C08EB-3E76-5C00-E649-EC2B290216F2}"/>
              </a:ext>
            </a:extLst>
          </p:cNvPr>
          <p:cNvSpPr txBox="1"/>
          <p:nvPr/>
        </p:nvSpPr>
        <p:spPr>
          <a:xfrm>
            <a:off x="2791333" y="788644"/>
            <a:ext cx="5748985" cy="369332"/>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US" dirty="0">
                <a:solidFill>
                  <a:schemeClr val="accent2"/>
                </a:solidFill>
              </a:rPr>
              <a:t>OVERVIEW | TEMPLATE | PRACTICAL</a:t>
            </a:r>
          </a:p>
        </p:txBody>
      </p:sp>
      <p:sp>
        <p:nvSpPr>
          <p:cNvPr id="3" name="TextBox 2">
            <a:extLst>
              <a:ext uri="{FF2B5EF4-FFF2-40B4-BE49-F238E27FC236}">
                <a16:creationId xmlns:a16="http://schemas.microsoft.com/office/drawing/2014/main" id="{87032103-D504-971B-B21A-232DDEB19AE4}"/>
              </a:ext>
            </a:extLst>
          </p:cNvPr>
          <p:cNvSpPr txBox="1"/>
          <p:nvPr/>
        </p:nvSpPr>
        <p:spPr>
          <a:xfrm>
            <a:off x="1189607" y="1757697"/>
            <a:ext cx="7218579" cy="369332"/>
          </a:xfrm>
          <a:prstGeom prst="rect">
            <a:avLst/>
          </a:prstGeom>
          <a:noFill/>
        </p:spPr>
        <p:txBody>
          <a:bodyPr wrap="none" rtlCol="0">
            <a:spAutoFit/>
          </a:bodyPr>
          <a:lstStyle/>
          <a:p>
            <a:r>
              <a:rPr lang="en-US" b="1" dirty="0"/>
              <a:t>TUCKMAN MODEL : </a:t>
            </a:r>
            <a:r>
              <a:rPr lang="en-US" sz="1600" dirty="0"/>
              <a:t>FOR WORKING WITH TEMPORARY TEAMS e.g., FREELANCERS</a:t>
            </a:r>
            <a:endParaRPr lang="en-US" dirty="0"/>
          </a:p>
        </p:txBody>
      </p:sp>
      <p:graphicFrame>
        <p:nvGraphicFramePr>
          <p:cNvPr id="15" name="Table 14">
            <a:extLst>
              <a:ext uri="{FF2B5EF4-FFF2-40B4-BE49-F238E27FC236}">
                <a16:creationId xmlns:a16="http://schemas.microsoft.com/office/drawing/2014/main" id="{8749C068-C37E-2118-09DF-169E53B82065}"/>
              </a:ext>
            </a:extLst>
          </p:cNvPr>
          <p:cNvGraphicFramePr>
            <a:graphicFrameLocks noGrp="1"/>
          </p:cNvGraphicFramePr>
          <p:nvPr>
            <p:extLst>
              <p:ext uri="{D42A27DB-BD31-4B8C-83A1-F6EECF244321}">
                <p14:modId xmlns:p14="http://schemas.microsoft.com/office/powerpoint/2010/main" val="4099605096"/>
              </p:ext>
            </p:extLst>
          </p:nvPr>
        </p:nvGraphicFramePr>
        <p:xfrm>
          <a:off x="1267680" y="2304080"/>
          <a:ext cx="10515600" cy="3423086"/>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3412759082"/>
                    </a:ext>
                  </a:extLst>
                </a:gridCol>
                <a:gridCol w="2103120">
                  <a:extLst>
                    <a:ext uri="{9D8B030D-6E8A-4147-A177-3AD203B41FA5}">
                      <a16:colId xmlns:a16="http://schemas.microsoft.com/office/drawing/2014/main" val="1211030524"/>
                    </a:ext>
                  </a:extLst>
                </a:gridCol>
                <a:gridCol w="2103120">
                  <a:extLst>
                    <a:ext uri="{9D8B030D-6E8A-4147-A177-3AD203B41FA5}">
                      <a16:colId xmlns:a16="http://schemas.microsoft.com/office/drawing/2014/main" val="2871673943"/>
                    </a:ext>
                  </a:extLst>
                </a:gridCol>
                <a:gridCol w="2103120">
                  <a:extLst>
                    <a:ext uri="{9D8B030D-6E8A-4147-A177-3AD203B41FA5}">
                      <a16:colId xmlns:a16="http://schemas.microsoft.com/office/drawing/2014/main" val="2566855077"/>
                    </a:ext>
                  </a:extLst>
                </a:gridCol>
                <a:gridCol w="2103120">
                  <a:extLst>
                    <a:ext uri="{9D8B030D-6E8A-4147-A177-3AD203B41FA5}">
                      <a16:colId xmlns:a16="http://schemas.microsoft.com/office/drawing/2014/main" val="4180975571"/>
                    </a:ext>
                  </a:extLst>
                </a:gridCol>
              </a:tblGrid>
              <a:tr h="403609">
                <a:tc>
                  <a:txBody>
                    <a:bodyPr/>
                    <a:lstStyle/>
                    <a:p>
                      <a:pPr algn="ctr" fontAlgn="b"/>
                      <a:r>
                        <a:rPr lang="en-US" sz="1600" u="none" strike="noStrike" dirty="0">
                          <a:effectLst/>
                        </a:rPr>
                        <a:t>FORMING</a:t>
                      </a:r>
                      <a:endParaRPr lang="en-US" sz="1600" b="1" i="0" u="none" strike="noStrike" dirty="0">
                        <a:solidFill>
                          <a:srgbClr val="000000"/>
                        </a:solidFill>
                        <a:effectLst/>
                        <a:latin typeface="Corbel" panose="020B0503020204020204" pitchFamily="34" charset="0"/>
                      </a:endParaRPr>
                    </a:p>
                  </a:txBody>
                  <a:tcPr marL="0" marR="0" marT="0" marB="0" anchor="ctr"/>
                </a:tc>
                <a:tc>
                  <a:txBody>
                    <a:bodyPr/>
                    <a:lstStyle/>
                    <a:p>
                      <a:pPr algn="ctr" fontAlgn="b"/>
                      <a:r>
                        <a:rPr lang="en-US" sz="1600" u="none" strike="noStrike">
                          <a:effectLst/>
                        </a:rPr>
                        <a:t>STORMING</a:t>
                      </a:r>
                      <a:endParaRPr lang="en-US" sz="1600" b="1" i="0" u="none" strike="noStrike">
                        <a:solidFill>
                          <a:srgbClr val="000000"/>
                        </a:solidFill>
                        <a:effectLst/>
                        <a:latin typeface="Corbel" panose="020B0503020204020204" pitchFamily="34" charset="0"/>
                      </a:endParaRPr>
                    </a:p>
                  </a:txBody>
                  <a:tcPr marL="0" marR="0" marT="0" marB="0" anchor="ctr"/>
                </a:tc>
                <a:tc>
                  <a:txBody>
                    <a:bodyPr/>
                    <a:lstStyle/>
                    <a:p>
                      <a:pPr algn="ctr" fontAlgn="b"/>
                      <a:r>
                        <a:rPr lang="en-US" sz="1600" u="none" strike="noStrike">
                          <a:effectLst/>
                        </a:rPr>
                        <a:t>NORMING</a:t>
                      </a:r>
                      <a:endParaRPr lang="en-US" sz="1600" b="1" i="0" u="none" strike="noStrike">
                        <a:solidFill>
                          <a:srgbClr val="000000"/>
                        </a:solidFill>
                        <a:effectLst/>
                        <a:latin typeface="Corbel" panose="020B0503020204020204" pitchFamily="34" charset="0"/>
                      </a:endParaRPr>
                    </a:p>
                  </a:txBody>
                  <a:tcPr marL="0" marR="0" marT="0" marB="0" anchor="ctr"/>
                </a:tc>
                <a:tc>
                  <a:txBody>
                    <a:bodyPr/>
                    <a:lstStyle/>
                    <a:p>
                      <a:pPr algn="ctr" fontAlgn="b"/>
                      <a:r>
                        <a:rPr lang="en-US" sz="1600" u="none" strike="noStrike" dirty="0">
                          <a:effectLst/>
                        </a:rPr>
                        <a:t>PERFORMING</a:t>
                      </a:r>
                      <a:endParaRPr lang="en-US" sz="1600" b="1" i="0" u="none" strike="noStrike" dirty="0">
                        <a:solidFill>
                          <a:srgbClr val="000000"/>
                        </a:solidFill>
                        <a:effectLst/>
                        <a:latin typeface="Corbel" panose="020B0503020204020204" pitchFamily="34" charset="0"/>
                      </a:endParaRPr>
                    </a:p>
                  </a:txBody>
                  <a:tcPr marL="0" marR="0" marT="0" marB="0" anchor="ctr"/>
                </a:tc>
                <a:tc>
                  <a:txBody>
                    <a:bodyPr/>
                    <a:lstStyle/>
                    <a:p>
                      <a:pPr algn="ctr" fontAlgn="b"/>
                      <a:r>
                        <a:rPr lang="en-US" sz="1600" u="none" strike="noStrike" dirty="0">
                          <a:effectLst/>
                        </a:rPr>
                        <a:t>ADJOURNING</a:t>
                      </a:r>
                      <a:endParaRPr lang="en-US" sz="1600" b="1" i="0" u="none" strike="noStrike" dirty="0">
                        <a:solidFill>
                          <a:srgbClr val="000000"/>
                        </a:solidFill>
                        <a:effectLst/>
                        <a:latin typeface="Corbel" panose="020B0503020204020204" pitchFamily="34" charset="0"/>
                      </a:endParaRPr>
                    </a:p>
                  </a:txBody>
                  <a:tcPr marL="0" marR="0" marT="0" marB="0" anchor="ctr"/>
                </a:tc>
                <a:extLst>
                  <a:ext uri="{0D108BD9-81ED-4DB2-BD59-A6C34878D82A}">
                    <a16:rowId xmlns:a16="http://schemas.microsoft.com/office/drawing/2014/main" val="2192911380"/>
                  </a:ext>
                </a:extLst>
              </a:tr>
              <a:tr h="172756">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extLst>
                  <a:ext uri="{0D108BD9-81ED-4DB2-BD59-A6C34878D82A}">
                    <a16:rowId xmlns:a16="http://schemas.microsoft.com/office/drawing/2014/main" val="357152990"/>
                  </a:ext>
                </a:extLst>
              </a:tr>
              <a:tr h="495735">
                <a:tc>
                  <a:txBody>
                    <a:bodyPr/>
                    <a:lstStyle/>
                    <a:p>
                      <a:pPr algn="l" fontAlgn="ctr"/>
                      <a:r>
                        <a:rPr lang="en-US" sz="1000" u="none" strike="noStrike">
                          <a:effectLst/>
                        </a:rPr>
                        <a:t>Introduction of team members and their hobbies, interests and skills</a:t>
                      </a:r>
                      <a:endParaRPr lang="en-US" sz="1000" b="0" i="0" u="none" strike="noStrike">
                        <a:solidFill>
                          <a:srgbClr val="2D2D2D"/>
                        </a:solidFill>
                        <a:effectLst/>
                        <a:latin typeface="Arial" panose="020B0604020202020204" pitchFamily="34" charset="0"/>
                      </a:endParaRPr>
                    </a:p>
                  </a:txBody>
                  <a:tcPr marL="0" marR="0" marT="0" marB="0" anchor="ctr"/>
                </a:tc>
                <a:tc>
                  <a:txBody>
                    <a:bodyPr/>
                    <a:lstStyle/>
                    <a:p>
                      <a:pPr algn="l" fontAlgn="ctr"/>
                      <a:r>
                        <a:rPr lang="en-US" sz="1000" u="none" strike="noStrike">
                          <a:effectLst/>
                        </a:rPr>
                        <a:t>Conflicts arise during meetings or work sessions</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Conflicts are much less frequent, and if they do arise, it's easy to solve them</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The leader rarely intervenes but instead helps facilitate only when needed</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Sadness at the project's ending</a:t>
                      </a:r>
                      <a:endParaRPr lang="en-US" sz="1000" b="0" i="0" u="none" strike="noStrike">
                        <a:solidFill>
                          <a:srgbClr val="2D2D2D"/>
                        </a:solidFill>
                        <a:effectLst/>
                        <a:latin typeface="Arial" panose="020B0604020202020204" pitchFamily="34" charset="0"/>
                      </a:endParaRPr>
                    </a:p>
                  </a:txBody>
                  <a:tcPr marL="90134" marR="0" marT="0" marB="0" anchor="ctr"/>
                </a:tc>
                <a:extLst>
                  <a:ext uri="{0D108BD9-81ED-4DB2-BD59-A6C34878D82A}">
                    <a16:rowId xmlns:a16="http://schemas.microsoft.com/office/drawing/2014/main" val="201821135"/>
                  </a:ext>
                </a:extLst>
              </a:tr>
              <a:tr h="172756">
                <a:tc>
                  <a:txBody>
                    <a:bodyPr/>
                    <a:lstStyle/>
                    <a:p>
                      <a:pPr algn="l" fontAlgn="ctr"/>
                      <a:endParaRPr lang="en-US" sz="1000" b="0" i="0" u="none" strike="noStrike">
                        <a:solidFill>
                          <a:srgbClr val="000000"/>
                        </a:solidFill>
                        <a:effectLst/>
                        <a:latin typeface="Corbel" panose="020B0503020204020204" pitchFamily="34" charset="0"/>
                      </a:endParaRPr>
                    </a:p>
                  </a:txBody>
                  <a:tcPr marL="0"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extLst>
                  <a:ext uri="{0D108BD9-81ED-4DB2-BD59-A6C34878D82A}">
                    <a16:rowId xmlns:a16="http://schemas.microsoft.com/office/drawing/2014/main" val="971542519"/>
                  </a:ext>
                </a:extLst>
              </a:tr>
              <a:tr h="330490">
                <a:tc>
                  <a:txBody>
                    <a:bodyPr/>
                    <a:lstStyle/>
                    <a:p>
                      <a:pPr algn="l" fontAlgn="ctr"/>
                      <a:r>
                        <a:rPr lang="en-US" sz="1000" u="none" strike="noStrike">
                          <a:effectLst/>
                        </a:rPr>
                        <a:t>Polite, quiet team members</a:t>
                      </a:r>
                      <a:endParaRPr lang="en-US" sz="1000" b="0" i="0" u="none" strike="noStrike">
                        <a:solidFill>
                          <a:srgbClr val="2D2D2D"/>
                        </a:solidFill>
                        <a:effectLst/>
                        <a:latin typeface="Arial" panose="020B0604020202020204" pitchFamily="34" charset="0"/>
                      </a:endParaRPr>
                    </a:p>
                  </a:txBody>
                  <a:tcPr marL="0" marR="0" marT="0" marB="0" anchor="ctr"/>
                </a:tc>
                <a:tc>
                  <a:txBody>
                    <a:bodyPr/>
                    <a:lstStyle/>
                    <a:p>
                      <a:pPr algn="l" fontAlgn="ctr"/>
                      <a:r>
                        <a:rPr lang="en-US" sz="1000" u="none" strike="noStrike">
                          <a:effectLst/>
                        </a:rPr>
                        <a:t>The team questions the authority of the leader or supervisor</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All team members understand their specific roles and responsibilities</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Team members work autonomously on tasks</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Uncertainty about the future</a:t>
                      </a:r>
                      <a:endParaRPr lang="en-US" sz="1000" b="0" i="0" u="none" strike="noStrike">
                        <a:solidFill>
                          <a:srgbClr val="2D2D2D"/>
                        </a:solidFill>
                        <a:effectLst/>
                        <a:latin typeface="Arial" panose="020B0604020202020204" pitchFamily="34" charset="0"/>
                      </a:endParaRPr>
                    </a:p>
                  </a:txBody>
                  <a:tcPr marL="90134" marR="0" marT="0" marB="0" anchor="ctr"/>
                </a:tc>
                <a:extLst>
                  <a:ext uri="{0D108BD9-81ED-4DB2-BD59-A6C34878D82A}">
                    <a16:rowId xmlns:a16="http://schemas.microsoft.com/office/drawing/2014/main" val="453910782"/>
                  </a:ext>
                </a:extLst>
              </a:tr>
              <a:tr h="172756">
                <a:tc>
                  <a:txBody>
                    <a:bodyPr/>
                    <a:lstStyle/>
                    <a:p>
                      <a:pPr algn="l" fontAlgn="ctr"/>
                      <a:endParaRPr lang="en-US" sz="1000" b="0" i="0" u="none" strike="noStrike">
                        <a:solidFill>
                          <a:srgbClr val="000000"/>
                        </a:solidFill>
                        <a:effectLst/>
                        <a:latin typeface="Corbel" panose="020B0503020204020204" pitchFamily="34" charset="0"/>
                      </a:endParaRPr>
                    </a:p>
                  </a:txBody>
                  <a:tcPr marL="0"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extLst>
                  <a:ext uri="{0D108BD9-81ED-4DB2-BD59-A6C34878D82A}">
                    <a16:rowId xmlns:a16="http://schemas.microsoft.com/office/drawing/2014/main" val="4287940679"/>
                  </a:ext>
                </a:extLst>
              </a:tr>
              <a:tr h="495735">
                <a:tc>
                  <a:txBody>
                    <a:bodyPr/>
                    <a:lstStyle/>
                    <a:p>
                      <a:pPr algn="l" fontAlgn="ctr"/>
                      <a:r>
                        <a:rPr lang="en-US" sz="1000" u="none" strike="noStrike">
                          <a:effectLst/>
                        </a:rPr>
                        <a:t>Reliance on the group leader</a:t>
                      </a:r>
                      <a:endParaRPr lang="en-US" sz="1000" b="0" i="0" u="none" strike="noStrike">
                        <a:solidFill>
                          <a:srgbClr val="2D2D2D"/>
                        </a:solidFill>
                        <a:effectLst/>
                        <a:latin typeface="Arial" panose="020B0604020202020204" pitchFamily="34" charset="0"/>
                      </a:endParaRPr>
                    </a:p>
                  </a:txBody>
                  <a:tcPr marL="0" marR="0" marT="0" marB="0" anchor="ctr"/>
                </a:tc>
                <a:tc>
                  <a:txBody>
                    <a:bodyPr/>
                    <a:lstStyle/>
                    <a:p>
                      <a:pPr algn="l" fontAlgn="ctr"/>
                      <a:r>
                        <a:rPr lang="en-US" sz="1000" u="none" strike="noStrike">
                          <a:effectLst/>
                        </a:rPr>
                        <a:t>Team members work to establish what their roles and responsibilities are within the project</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The team leader helps delegate work and answers any questions from the team</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The project is nearing completion</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A sense of loss over the separation of the team</a:t>
                      </a:r>
                      <a:endParaRPr lang="en-US" sz="1000" b="0" i="0" u="none" strike="noStrike">
                        <a:solidFill>
                          <a:srgbClr val="2D2D2D"/>
                        </a:solidFill>
                        <a:effectLst/>
                        <a:latin typeface="Arial" panose="020B0604020202020204" pitchFamily="34" charset="0"/>
                      </a:endParaRPr>
                    </a:p>
                  </a:txBody>
                  <a:tcPr marL="90134" marR="0" marT="0" marB="0" anchor="ctr"/>
                </a:tc>
                <a:extLst>
                  <a:ext uri="{0D108BD9-81ED-4DB2-BD59-A6C34878D82A}">
                    <a16:rowId xmlns:a16="http://schemas.microsoft.com/office/drawing/2014/main" val="37846138"/>
                  </a:ext>
                </a:extLst>
              </a:tr>
              <a:tr h="172756">
                <a:tc>
                  <a:txBody>
                    <a:bodyPr/>
                    <a:lstStyle/>
                    <a:p>
                      <a:pPr algn="l" fontAlgn="ctr"/>
                      <a:endParaRPr lang="en-US" sz="1000" b="0" i="0" u="none" strike="noStrike">
                        <a:solidFill>
                          <a:srgbClr val="000000"/>
                        </a:solidFill>
                        <a:effectLst/>
                        <a:latin typeface="Corbel" panose="020B0503020204020204" pitchFamily="34" charset="0"/>
                      </a:endParaRPr>
                    </a:p>
                  </a:txBody>
                  <a:tcPr marL="0"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ctr"/>
                      <a:endParaRPr lang="en-US" sz="1000" b="0" i="0" u="none" strike="noStrike">
                        <a:solidFill>
                          <a:srgbClr val="000000"/>
                        </a:solidFill>
                        <a:effectLst/>
                        <a:latin typeface="Corbel" panose="020B0503020204020204" pitchFamily="34" charset="0"/>
                      </a:endParaRPr>
                    </a:p>
                  </a:txBody>
                  <a:tcPr marL="90134" marR="0" marT="0" marB="0" anchor="ctr"/>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extLst>
                  <a:ext uri="{0D108BD9-81ED-4DB2-BD59-A6C34878D82A}">
                    <a16:rowId xmlns:a16="http://schemas.microsoft.com/office/drawing/2014/main" val="1909508638"/>
                  </a:ext>
                </a:extLst>
              </a:tr>
              <a:tr h="660981">
                <a:tc>
                  <a:txBody>
                    <a:bodyPr/>
                    <a:lstStyle/>
                    <a:p>
                      <a:pPr algn="l" fontAlgn="ctr"/>
                      <a:r>
                        <a:rPr lang="en-US" sz="1000" u="none" strike="noStrike">
                          <a:effectLst/>
                        </a:rPr>
                        <a:t>Focus on establishing roles, responsibilities and goals</a:t>
                      </a:r>
                      <a:endParaRPr lang="en-US" sz="1000" b="0" i="0" u="none" strike="noStrike">
                        <a:solidFill>
                          <a:srgbClr val="2D2D2D"/>
                        </a:solidFill>
                        <a:effectLst/>
                        <a:latin typeface="Arial" panose="020B0604020202020204" pitchFamily="34" charset="0"/>
                      </a:endParaRPr>
                    </a:p>
                  </a:txBody>
                  <a:tcPr marL="0" marR="0" marT="0" marB="0" anchor="ctr"/>
                </a:tc>
                <a:tc>
                  <a:txBody>
                    <a:bodyPr/>
                    <a:lstStyle/>
                    <a:p>
                      <a:pPr algn="l" fontAlgn="ctr"/>
                      <a:r>
                        <a:rPr lang="en-US" sz="1000" u="none" strike="noStrike">
                          <a:effectLst/>
                        </a:rPr>
                        <a:t>The team functions more as individual members than as a cohesive unit</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The team might socialize together outside of a professional setting</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ctr"/>
                      <a:r>
                        <a:rPr lang="en-US" sz="1000" u="none" strike="noStrike">
                          <a:effectLst/>
                        </a:rPr>
                        <a:t>Any conflict is usually constructive and related directly to the project rather than personal disagreements</a:t>
                      </a:r>
                      <a:endParaRPr lang="en-US" sz="1000" b="0" i="0" u="none" strike="noStrike">
                        <a:solidFill>
                          <a:srgbClr val="2D2D2D"/>
                        </a:solidFill>
                        <a:effectLst/>
                        <a:latin typeface="Arial" panose="020B0604020202020204" pitchFamily="34" charset="0"/>
                      </a:endParaRPr>
                    </a:p>
                  </a:txBody>
                  <a:tcPr marL="90134" marR="0" marT="0" marB="0" anchor="ctr"/>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extLst>
                  <a:ext uri="{0D108BD9-81ED-4DB2-BD59-A6C34878D82A}">
                    <a16:rowId xmlns:a16="http://schemas.microsoft.com/office/drawing/2014/main" val="1534854191"/>
                  </a:ext>
                </a:extLst>
              </a:tr>
              <a:tr h="172756">
                <a:tc>
                  <a:txBody>
                    <a:bodyPr/>
                    <a:lstStyle/>
                    <a:p>
                      <a:pPr algn="l" fontAlgn="ctr"/>
                      <a:endParaRPr lang="en-US" sz="1000" b="0" i="0" u="none" strike="noStrike">
                        <a:solidFill>
                          <a:srgbClr val="000000"/>
                        </a:solidFill>
                        <a:effectLst/>
                        <a:latin typeface="Corbel" panose="020B0503020204020204" pitchFamily="34" charset="0"/>
                      </a:endParaRPr>
                    </a:p>
                  </a:txBody>
                  <a:tcPr marL="0" marR="0" marT="0" marB="0" anchor="ctr"/>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extLst>
                  <a:ext uri="{0D108BD9-81ED-4DB2-BD59-A6C34878D82A}">
                    <a16:rowId xmlns:a16="http://schemas.microsoft.com/office/drawing/2014/main" val="3863041592"/>
                  </a:ext>
                </a:extLst>
              </a:tr>
              <a:tr h="172756">
                <a:tc>
                  <a:txBody>
                    <a:bodyPr/>
                    <a:lstStyle/>
                    <a:p>
                      <a:pPr algn="l" fontAlgn="ctr"/>
                      <a:r>
                        <a:rPr lang="en-US" sz="1000" u="none" strike="noStrike">
                          <a:effectLst/>
                        </a:rPr>
                        <a:t>Development of a project timeline</a:t>
                      </a:r>
                      <a:endParaRPr lang="en-US" sz="1000" b="0" i="0" u="none" strike="noStrike">
                        <a:solidFill>
                          <a:srgbClr val="2D2D2D"/>
                        </a:solidFill>
                        <a:effectLst/>
                        <a:latin typeface="Arial" panose="020B0604020202020204" pitchFamily="34" charset="0"/>
                      </a:endParaRPr>
                    </a:p>
                  </a:txBody>
                  <a:tcPr marL="0" marR="0" marT="0" marB="0" anchor="ctr"/>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a:solidFill>
                          <a:srgbClr val="000000"/>
                        </a:solidFill>
                        <a:effectLst/>
                        <a:latin typeface="Corbel" panose="020B0503020204020204" pitchFamily="34" charset="0"/>
                      </a:endParaRPr>
                    </a:p>
                  </a:txBody>
                  <a:tcPr marL="0" marR="0" marT="0" marB="0" anchor="b"/>
                </a:tc>
                <a:tc>
                  <a:txBody>
                    <a:bodyPr/>
                    <a:lstStyle/>
                    <a:p>
                      <a:pPr algn="l" fontAlgn="b"/>
                      <a:endParaRPr lang="en-US" sz="1000" b="0" i="0" u="none" strike="noStrike" dirty="0">
                        <a:solidFill>
                          <a:srgbClr val="000000"/>
                        </a:solidFill>
                        <a:effectLst/>
                        <a:latin typeface="Corbel" panose="020B0503020204020204" pitchFamily="34" charset="0"/>
                      </a:endParaRPr>
                    </a:p>
                  </a:txBody>
                  <a:tcPr marL="0" marR="0" marT="0" marB="0" anchor="b"/>
                </a:tc>
                <a:extLst>
                  <a:ext uri="{0D108BD9-81ED-4DB2-BD59-A6C34878D82A}">
                    <a16:rowId xmlns:a16="http://schemas.microsoft.com/office/drawing/2014/main" val="1214803831"/>
                  </a:ext>
                </a:extLst>
              </a:tr>
            </a:tbl>
          </a:graphicData>
        </a:graphic>
      </p:graphicFrame>
    </p:spTree>
    <p:extLst>
      <p:ext uri="{BB962C8B-B14F-4D97-AF65-F5344CB8AC3E}">
        <p14:creationId xmlns:p14="http://schemas.microsoft.com/office/powerpoint/2010/main" val="343542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B323F3C-6CAF-0B14-464F-E6356D61AF10}"/>
              </a:ext>
            </a:extLst>
          </p:cNvPr>
          <p:cNvSpPr txBox="1"/>
          <p:nvPr/>
        </p:nvSpPr>
        <p:spPr>
          <a:xfrm>
            <a:off x="1860110" y="394001"/>
            <a:ext cx="10106989" cy="892552"/>
          </a:xfrm>
          <a:prstGeom prst="rect">
            <a:avLst/>
          </a:prstGeom>
          <a:noFill/>
        </p:spPr>
        <p:txBody>
          <a:bodyPr wrap="square">
            <a:spAutoFit/>
          </a:bodyPr>
          <a:lstStyle/>
          <a:p>
            <a:r>
              <a:rPr lang="en-US" sz="2000" dirty="0">
                <a:solidFill>
                  <a:schemeClr val="bg1">
                    <a:lumMod val="65000"/>
                  </a:schemeClr>
                </a:solidFill>
                <a:latin typeface="Impact" panose="020B0806030902050204" pitchFamily="34" charset="0"/>
              </a:rPr>
              <a:t>DIGITAL BUSINESS ENGINEERING &amp; GROWTH PLANNING:	</a:t>
            </a:r>
            <a:r>
              <a:rPr lang="en-US" sz="1600" dirty="0">
                <a:solidFill>
                  <a:schemeClr val="accent4"/>
                </a:solidFill>
                <a:latin typeface="Arial" panose="020B0604020202020204" pitchFamily="34" charset="0"/>
                <a:cs typeface="Arial" panose="020B0604020202020204" pitchFamily="34" charset="0"/>
              </a:rPr>
              <a:t>BUSINESS PLANNING MILLIONAIRE WAY</a:t>
            </a:r>
            <a:endParaRPr lang="en-US" sz="2000" dirty="0">
              <a:solidFill>
                <a:schemeClr val="accent4"/>
              </a:solidFill>
              <a:latin typeface="Arial" panose="020B0604020202020204" pitchFamily="34" charset="0"/>
              <a:cs typeface="Arial" panose="020B0604020202020204" pitchFamily="34" charset="0"/>
            </a:endParaRPr>
          </a:p>
          <a:p>
            <a:pPr algn="r"/>
            <a:r>
              <a:rPr lang="en-US" sz="1600" dirty="0">
                <a:solidFill>
                  <a:schemeClr val="bg1">
                    <a:lumMod val="65000"/>
                  </a:schemeClr>
                </a:solidFill>
                <a:latin typeface="Copperplate Gothic Bold" panose="020E0705020206020404" pitchFamily="34" charset="0"/>
              </a:rPr>
              <a:t>Digital Business ENGINEERING</a:t>
            </a:r>
          </a:p>
          <a:p>
            <a:pPr algn="r"/>
            <a:r>
              <a:rPr lang="en-US" sz="1600" dirty="0">
                <a:solidFill>
                  <a:schemeClr val="bg1">
                    <a:lumMod val="65000"/>
                  </a:schemeClr>
                </a:solidFill>
                <a:latin typeface="Copperplate Gothic Bold" panose="020E0705020206020404" pitchFamily="34" charset="0"/>
              </a:rPr>
              <a:t>Digital Business Growth </a:t>
            </a:r>
          </a:p>
        </p:txBody>
      </p:sp>
      <p:cxnSp>
        <p:nvCxnSpPr>
          <p:cNvPr id="12" name="Straight Connector 11">
            <a:extLst>
              <a:ext uri="{FF2B5EF4-FFF2-40B4-BE49-F238E27FC236}">
                <a16:creationId xmlns:a16="http://schemas.microsoft.com/office/drawing/2014/main" id="{127E98B2-4827-83B3-391D-122415FD9990}"/>
              </a:ext>
            </a:extLst>
          </p:cNvPr>
          <p:cNvCxnSpPr>
            <a:cxnSpLocks/>
          </p:cNvCxnSpPr>
          <p:nvPr/>
        </p:nvCxnSpPr>
        <p:spPr>
          <a:xfrm>
            <a:off x="1952402" y="1296048"/>
            <a:ext cx="10014697"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8A835D9-0CC7-F58E-F104-5D4CBD4AD2CF}"/>
              </a:ext>
            </a:extLst>
          </p:cNvPr>
          <p:cNvCxnSpPr>
            <a:cxnSpLocks/>
          </p:cNvCxnSpPr>
          <p:nvPr/>
        </p:nvCxnSpPr>
        <p:spPr>
          <a:xfrm>
            <a:off x="1952402" y="258290"/>
            <a:ext cx="10014697" cy="0"/>
          </a:xfrm>
          <a:prstGeom prst="line">
            <a:avLst/>
          </a:prstGeom>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0624237E-81E7-1CFD-5983-96158B30D6AF}"/>
              </a:ext>
            </a:extLst>
          </p:cNvPr>
          <p:cNvSpPr/>
          <p:nvPr/>
        </p:nvSpPr>
        <p:spPr>
          <a:xfrm>
            <a:off x="11166284" y="5821630"/>
            <a:ext cx="983152" cy="1029688"/>
          </a:xfrm>
          <a:prstGeom prst="rect">
            <a:avLst/>
          </a:prstGeom>
          <a:noFill/>
        </p:spPr>
        <p:txBody>
          <a:bodyPr wrap="none" lIns="91440" tIns="45720" rIns="91440" bIns="45720">
            <a:prstTxWarp prst="textArchUp">
              <a:avLst>
                <a:gd name="adj" fmla="val 8925235"/>
              </a:avLst>
            </a:prstTxWarp>
            <a:spAutoFit/>
          </a:bodyPr>
          <a:lstStyle/>
          <a:p>
            <a:pPr algn="ctr"/>
            <a:r>
              <a:rPr lang="en-US" sz="800" b="1" dirty="0">
                <a:ln w="0"/>
                <a:latin typeface="Arial" panose="020B0604020202020204" pitchFamily="34" charset="0"/>
                <a:cs typeface="Arial" panose="020B0604020202020204" pitchFamily="34" charset="0"/>
              </a:rPr>
              <a:t>DIGITAL</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BUSINESS</a:t>
            </a:r>
            <a:r>
              <a:rPr lang="en-US" sz="8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800" b="1" dirty="0">
                <a:ln w="0"/>
                <a:latin typeface="Arial" panose="020B0604020202020204" pitchFamily="34" charset="0"/>
                <a:cs typeface="Arial" panose="020B0604020202020204" pitchFamily="34" charset="0"/>
              </a:rPr>
              <a:t>HUB</a:t>
            </a:r>
            <a:endParaRPr lang="en-US" sz="800" b="1" cap="none" spc="0" dirty="0">
              <a:ln w="0"/>
              <a:solidFill>
                <a:schemeClr val="tx1"/>
              </a:solidFill>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F1B5DC4F-BB36-E3D7-C37E-12FF36046A69}"/>
              </a:ext>
            </a:extLst>
          </p:cNvPr>
          <p:cNvSpPr/>
          <p:nvPr/>
        </p:nvSpPr>
        <p:spPr>
          <a:xfrm>
            <a:off x="1650506" y="34739"/>
            <a:ext cx="10181296" cy="27699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1200" b="1" spc="3000" dirty="0">
                <a:ln/>
                <a:solidFill>
                  <a:schemeClr val="accent4"/>
                </a:solidFill>
              </a:rPr>
              <a:t>MILLIONAIRE  MINDSET</a:t>
            </a:r>
            <a:endParaRPr lang="en-US" sz="1200" b="1" cap="none" spc="3000" dirty="0">
              <a:ln/>
              <a:solidFill>
                <a:schemeClr val="accent4"/>
              </a:solidFill>
              <a:effectLst/>
            </a:endParaRPr>
          </a:p>
        </p:txBody>
      </p:sp>
      <p:sp>
        <p:nvSpPr>
          <p:cNvPr id="2" name="TextBox 1">
            <a:extLst>
              <a:ext uri="{FF2B5EF4-FFF2-40B4-BE49-F238E27FC236}">
                <a16:creationId xmlns:a16="http://schemas.microsoft.com/office/drawing/2014/main" id="{33E78601-A449-580C-BE6C-C8FCE0BCC83F}"/>
              </a:ext>
            </a:extLst>
          </p:cNvPr>
          <p:cNvSpPr txBox="1"/>
          <p:nvPr/>
        </p:nvSpPr>
        <p:spPr>
          <a:xfrm>
            <a:off x="1846947" y="798885"/>
            <a:ext cx="1171575" cy="369332"/>
          </a:xfrm>
          <a:prstGeom prst="rect">
            <a:avLst/>
          </a:prstGeom>
          <a:noFill/>
        </p:spPr>
        <p:txBody>
          <a:bodyPr wrap="square">
            <a:spAutoFit/>
          </a:bodyPr>
          <a:lstStyle/>
          <a:p>
            <a:r>
              <a:rPr lang="en-US" sz="1800" dirty="0">
                <a:solidFill>
                  <a:schemeClr val="bg1">
                    <a:lumMod val="65000"/>
                  </a:schemeClr>
                </a:solidFill>
                <a:latin typeface="Copperplate Gothic Bold" panose="020E0705020206020404" pitchFamily="34" charset="0"/>
              </a:rPr>
              <a:t>DAY </a:t>
            </a:r>
            <a:r>
              <a:rPr lang="en-US" dirty="0">
                <a:solidFill>
                  <a:schemeClr val="bg1">
                    <a:lumMod val="65000"/>
                  </a:schemeClr>
                </a:solidFill>
                <a:latin typeface="Copperplate Gothic Bold" panose="020E0705020206020404" pitchFamily="34" charset="0"/>
              </a:rPr>
              <a:t>5</a:t>
            </a:r>
            <a:r>
              <a:rPr lang="en-US" sz="1800" dirty="0">
                <a:solidFill>
                  <a:schemeClr val="bg1">
                    <a:lumMod val="65000"/>
                  </a:schemeClr>
                </a:solidFill>
                <a:latin typeface="Copperplate Gothic Bold" panose="020E0705020206020404" pitchFamily="34" charset="0"/>
              </a:rPr>
              <a:t> :</a:t>
            </a:r>
            <a:endParaRPr lang="en-US" dirty="0"/>
          </a:p>
        </p:txBody>
      </p:sp>
      <p:sp>
        <p:nvSpPr>
          <p:cNvPr id="13" name="TextBox 12">
            <a:extLst>
              <a:ext uri="{FF2B5EF4-FFF2-40B4-BE49-F238E27FC236}">
                <a16:creationId xmlns:a16="http://schemas.microsoft.com/office/drawing/2014/main" id="{5E0C08EB-3E76-5C00-E649-EC2B290216F2}"/>
              </a:ext>
            </a:extLst>
          </p:cNvPr>
          <p:cNvSpPr txBox="1"/>
          <p:nvPr/>
        </p:nvSpPr>
        <p:spPr>
          <a:xfrm>
            <a:off x="2791333" y="788644"/>
            <a:ext cx="5748985" cy="369332"/>
          </a:xfrm>
          <a:prstGeom prst="rect">
            <a:avLst/>
          </a:prstGeom>
          <a:noFill/>
          <a:effectLst>
            <a:outerShdw blurRad="50800" dist="38100" dir="8100000" algn="tr" rotWithShape="0">
              <a:prstClr val="black">
                <a:alpha val="40000"/>
              </a:prstClr>
            </a:outerShdw>
          </a:effectLst>
        </p:spPr>
        <p:txBody>
          <a:bodyPr wrap="square" rtlCol="0">
            <a:spAutoFit/>
          </a:bodyPr>
          <a:lstStyle/>
          <a:p>
            <a:r>
              <a:rPr lang="en-US" dirty="0">
                <a:solidFill>
                  <a:schemeClr val="accent2"/>
                </a:solidFill>
              </a:rPr>
              <a:t>OVERVIEW | TEMPLATE | PRACTICAL</a:t>
            </a:r>
          </a:p>
        </p:txBody>
      </p:sp>
      <p:sp>
        <p:nvSpPr>
          <p:cNvPr id="17" name="TextBox 16">
            <a:extLst>
              <a:ext uri="{FF2B5EF4-FFF2-40B4-BE49-F238E27FC236}">
                <a16:creationId xmlns:a16="http://schemas.microsoft.com/office/drawing/2014/main" id="{37DADA62-B907-A170-227B-916D0A40088C}"/>
              </a:ext>
            </a:extLst>
          </p:cNvPr>
          <p:cNvSpPr txBox="1"/>
          <p:nvPr/>
        </p:nvSpPr>
        <p:spPr>
          <a:xfrm>
            <a:off x="2600587" y="3083001"/>
            <a:ext cx="7795164" cy="3442609"/>
          </a:xfrm>
          <a:prstGeom prst="rect">
            <a:avLst/>
          </a:prstGeom>
          <a:solidFill>
            <a:schemeClr val="accent5">
              <a:lumMod val="20000"/>
              <a:lumOff val="80000"/>
            </a:schemeClr>
          </a:solidFill>
          <a:ln>
            <a:solidFill>
              <a:schemeClr val="accent1"/>
            </a:solidFill>
          </a:ln>
        </p:spPr>
        <p:txBody>
          <a:bodyPr wrap="square">
            <a:spAutoFit/>
          </a:bodyPr>
          <a:lstStyle/>
          <a:p>
            <a:pPr marL="285750" indent="-285750">
              <a:lnSpc>
                <a:spcPct val="250000"/>
              </a:lnSpc>
              <a:buFont typeface="Arial" panose="020B0604020202020204" pitchFamily="34" charset="0"/>
              <a:buChar char="•"/>
            </a:pPr>
            <a:r>
              <a:rPr lang="en-US" dirty="0"/>
              <a:t>DOWNLOAD : BUSS_PLAN_WORKING.xls  | SAMPLE BUSS PLAN.docx</a:t>
            </a:r>
          </a:p>
          <a:p>
            <a:pPr marL="285750" indent="-285750">
              <a:lnSpc>
                <a:spcPct val="250000"/>
              </a:lnSpc>
              <a:buFont typeface="Arial" panose="020B0604020202020204" pitchFamily="34" charset="0"/>
              <a:buChar char="•"/>
            </a:pPr>
            <a:r>
              <a:rPr lang="en-US" dirty="0"/>
              <a:t>FILL out your estimated goals for the revenue in </a:t>
            </a:r>
            <a:r>
              <a:rPr lang="en-US" dirty="0" err="1"/>
              <a:t>xls</a:t>
            </a:r>
            <a:endParaRPr lang="en-US" dirty="0"/>
          </a:p>
          <a:p>
            <a:pPr marL="285750" indent="-285750">
              <a:lnSpc>
                <a:spcPct val="250000"/>
              </a:lnSpc>
              <a:buFont typeface="Arial" panose="020B0604020202020204" pitchFamily="34" charset="0"/>
              <a:buChar char="•"/>
            </a:pPr>
            <a:r>
              <a:rPr lang="en-US" dirty="0"/>
              <a:t>Come prepared for the Practical Session and raise queries if any?</a:t>
            </a:r>
          </a:p>
          <a:p>
            <a:pPr marL="285750" indent="-285750">
              <a:lnSpc>
                <a:spcPct val="250000"/>
              </a:lnSpc>
              <a:buFont typeface="Arial" panose="020B0604020202020204" pitchFamily="34" charset="0"/>
              <a:buChar char="•"/>
            </a:pPr>
            <a:r>
              <a:rPr lang="en-US" dirty="0"/>
              <a:t>RESULT PLANNING : COMPLETE CERTIFY YOURSELF</a:t>
            </a:r>
          </a:p>
          <a:p>
            <a:pPr marL="285750" indent="-285750">
              <a:lnSpc>
                <a:spcPct val="250000"/>
              </a:lnSpc>
              <a:buFont typeface="Arial" panose="020B0604020202020204" pitchFamily="34" charset="0"/>
              <a:buChar char="•"/>
            </a:pPr>
            <a:endParaRPr lang="en-US" dirty="0"/>
          </a:p>
        </p:txBody>
      </p:sp>
      <p:sp>
        <p:nvSpPr>
          <p:cNvPr id="18" name="Rectangle 17">
            <a:extLst>
              <a:ext uri="{FF2B5EF4-FFF2-40B4-BE49-F238E27FC236}">
                <a16:creationId xmlns:a16="http://schemas.microsoft.com/office/drawing/2014/main" id="{8129BEA0-8274-7A83-2732-313CFB799F46}"/>
              </a:ext>
            </a:extLst>
          </p:cNvPr>
          <p:cNvSpPr/>
          <p:nvPr/>
        </p:nvSpPr>
        <p:spPr>
          <a:xfrm>
            <a:off x="1882051" y="1900535"/>
            <a:ext cx="3806427" cy="923330"/>
          </a:xfrm>
          <a:prstGeom prst="rect">
            <a:avLst/>
          </a:prstGeom>
          <a:noFill/>
        </p:spPr>
        <p:txBody>
          <a:bodyPr wrap="none" lIns="91440" tIns="45720" rIns="91440" bIns="45720">
            <a:spAutoFit/>
          </a:bodyPr>
          <a:lstStyle/>
          <a:p>
            <a:pPr algn="ct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HOMEWORK</a:t>
            </a:r>
          </a:p>
        </p:txBody>
      </p:sp>
    </p:spTree>
    <p:extLst>
      <p:ext uri="{BB962C8B-B14F-4D97-AF65-F5344CB8AC3E}">
        <p14:creationId xmlns:p14="http://schemas.microsoft.com/office/powerpoint/2010/main" val="3189724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10069</TotalTime>
  <Words>768</Words>
  <Application>Microsoft Office PowerPoint</Application>
  <PresentationFormat>Widescreen</PresentationFormat>
  <Paragraphs>130</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Arial Black</vt:lpstr>
      <vt:lpstr>Calibri</vt:lpstr>
      <vt:lpstr>Calibri Light</vt:lpstr>
      <vt:lpstr>Copperplate Gothic Bold</vt:lpstr>
      <vt:lpstr>Corbel</vt:lpstr>
      <vt:lpstr>Impact</vt:lpstr>
      <vt:lpstr>ui-sans-serif</vt:lpstr>
      <vt:lpstr>Office Theme</vt:lpstr>
      <vt:lpstr>RISE 1_5</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Jasvir Singh Nagi</dc:creator>
  <cp:lastModifiedBy>Jasvir Singh Nagi</cp:lastModifiedBy>
  <cp:revision>244</cp:revision>
  <dcterms:created xsi:type="dcterms:W3CDTF">2022-08-13T16:20:08Z</dcterms:created>
  <dcterms:modified xsi:type="dcterms:W3CDTF">2022-08-26T10:57:38Z</dcterms:modified>
</cp:coreProperties>
</file>